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Default Extension="emf" ContentType="image/x-emf"/>
  <Override PartName="/ppt/slideLayouts/slideLayout114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</p:sldMasterIdLst>
  <p:notesMasterIdLst>
    <p:notesMasterId r:id="rId34"/>
  </p:notesMasterIdLst>
  <p:sldIdLst>
    <p:sldId id="256" r:id="rId12"/>
    <p:sldId id="257" r:id="rId13"/>
    <p:sldId id="259" r:id="rId14"/>
    <p:sldId id="286" r:id="rId15"/>
    <p:sldId id="285" r:id="rId16"/>
    <p:sldId id="288" r:id="rId17"/>
    <p:sldId id="294" r:id="rId18"/>
    <p:sldId id="287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72" r:id="rId29"/>
    <p:sldId id="289" r:id="rId30"/>
    <p:sldId id="292" r:id="rId31"/>
    <p:sldId id="293" r:id="rId32"/>
    <p:sldId id="282" r:id="rId33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4" autoAdjust="0"/>
    <p:restoredTop sz="94660"/>
  </p:normalViewPr>
  <p:slideViewPr>
    <p:cSldViewPr>
      <p:cViewPr varScale="1">
        <p:scale>
          <a:sx n="68" d="100"/>
          <a:sy n="68" d="100"/>
        </p:scale>
        <p:origin x="-1392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sp>
      <p:sp>
        <p:nvSpPr>
          <p:cNvPr id="1229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endParaRPr lang="pt-B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endParaRPr lang="pt-B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endParaRPr lang="pt-BR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fld id="{C99E2044-541C-4474-93C7-A97A4B301A5D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A4646D-82DF-4176-A642-0090803CB95B}" type="slidenum">
              <a:rPr lang="pt-BR"/>
              <a:pPr/>
              <a:t>1</a:t>
            </a:fld>
            <a:endParaRPr lang="pt-BR"/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7E86D4-D64E-4437-BA52-28B05B018631}" type="slidenum">
              <a:rPr lang="pt-BR"/>
              <a:pPr/>
              <a:t>2</a:t>
            </a:fld>
            <a:endParaRPr lang="pt-BR"/>
          </a:p>
        </p:txBody>
      </p:sp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EDAC90-5C99-456C-8AA6-17676B95FBEA}" type="slidenum">
              <a:rPr lang="pt-BR"/>
              <a:pPr/>
              <a:t>3</a:t>
            </a:fld>
            <a:endParaRPr lang="pt-BR"/>
          </a:p>
        </p:txBody>
      </p:sp>
      <p:sp>
        <p:nvSpPr>
          <p:cNvPr id="44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3CAF3A7-9C9E-4FAE-ABBD-18093632C30B}" type="slidenum">
              <a:rPr lang="pt-BR"/>
              <a:pPr/>
              <a:t>4</a:t>
            </a:fld>
            <a:endParaRPr lang="pt-BR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972E9A-BBFA-4774-A40A-DA4B2AD5DB58}" type="slidenum">
              <a:rPr lang="pt-BR"/>
              <a:pPr/>
              <a:t>5</a:t>
            </a:fld>
            <a:endParaRPr lang="pt-BR"/>
          </a:p>
        </p:txBody>
      </p:sp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9B7048B-ACC1-42A2-A42B-813895AAACF4}" type="slidenum">
              <a:rPr lang="pt-BR"/>
              <a:pPr/>
              <a:t>6</a:t>
            </a:fld>
            <a:endParaRPr lang="pt-BR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EDAC90-5C99-456C-8AA6-17676B95FBEA}" type="slidenum">
              <a:rPr lang="pt-BR"/>
              <a:pPr/>
              <a:t>7</a:t>
            </a:fld>
            <a:endParaRPr lang="pt-BR"/>
          </a:p>
        </p:txBody>
      </p:sp>
      <p:sp>
        <p:nvSpPr>
          <p:cNvPr id="44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428706B-81B5-42A6-AD96-F3FAC094F5F6}" type="slidenum">
              <a:rPr lang="pt-BR"/>
              <a:pPr/>
              <a:t>8</a:t>
            </a:fld>
            <a:endParaRPr lang="pt-BR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21B95F-BC23-414B-9233-33463225171E}" type="slidenum">
              <a:rPr lang="pt-BR"/>
              <a:pPr/>
              <a:t>9</a:t>
            </a:fld>
            <a:endParaRPr lang="pt-BR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86A611-7093-4B8B-A6E0-4920C20F69AE}" type="slidenum">
              <a:rPr lang="pt-BR"/>
              <a:pPr/>
              <a:t>10</a:t>
            </a:fld>
            <a:endParaRPr lang="pt-BR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237324-324B-4C13-8304-180BC95F60DB}" type="slidenum">
              <a:rPr lang="pt-BR"/>
              <a:pPr/>
              <a:t>11</a:t>
            </a:fld>
            <a:endParaRPr lang="pt-BR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6AECDC7-8508-470A-9CBE-3F39CA70DD19}" type="slidenum">
              <a:rPr lang="pt-BR"/>
              <a:pPr/>
              <a:t>12</a:t>
            </a:fld>
            <a:endParaRPr lang="pt-BR"/>
          </a:p>
        </p:txBody>
      </p:sp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383A12F-17DA-4E2A-918F-54B9BF2CB335}" type="slidenum">
              <a:rPr lang="pt-BR"/>
              <a:pPr/>
              <a:t>13</a:t>
            </a:fld>
            <a:endParaRPr lang="pt-BR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D3BEA6-EA10-4445-A612-D2CE2DA82A8B}" type="slidenum">
              <a:rPr lang="pt-BR"/>
              <a:pPr/>
              <a:t>14</a:t>
            </a:fld>
            <a:endParaRPr lang="pt-BR"/>
          </a:p>
        </p:txBody>
      </p:sp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1A0468-95DB-4B6A-9556-E17B952743E4}" type="slidenum">
              <a:rPr lang="pt-BR"/>
              <a:pPr/>
              <a:t>15</a:t>
            </a:fld>
            <a:endParaRPr lang="pt-BR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BA9978E-0617-415F-8181-CBCBB5F5AE83}" type="slidenum">
              <a:rPr lang="pt-BR"/>
              <a:pPr/>
              <a:t>16</a:t>
            </a:fld>
            <a:endParaRPr lang="pt-BR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147D2B5-2039-499D-AB86-D977C7618D92}" type="slidenum">
              <a:rPr lang="pt-BR"/>
              <a:pPr/>
              <a:t>17</a:t>
            </a:fld>
            <a:endParaRPr lang="pt-BR"/>
          </a:p>
        </p:txBody>
      </p:sp>
      <p:sp>
        <p:nvSpPr>
          <p:cNvPr id="66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A14FAF1-DD89-4A4B-9DE8-0B14C7FFC04C}" type="slidenum">
              <a:rPr lang="pt-BR"/>
              <a:pPr/>
              <a:t>18</a:t>
            </a:fld>
            <a:endParaRPr lang="pt-BR"/>
          </a:p>
        </p:txBody>
      </p:sp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8CE302-77A6-424B-9083-A69E45CA7C2D}" type="slidenum">
              <a:rPr lang="pt-BR"/>
              <a:pPr/>
              <a:t>19</a:t>
            </a:fld>
            <a:endParaRPr lang="pt-BR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CC5E127-BFF0-4E2F-AADA-A000412A4C4B}" type="slidenum">
              <a:rPr lang="pt-BR"/>
              <a:pPr/>
              <a:t>20</a:t>
            </a:fld>
            <a:endParaRPr lang="pt-BR"/>
          </a:p>
        </p:txBody>
      </p:sp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85483D-B0D2-41ED-AD50-06666A8C3C79}" type="slidenum">
              <a:rPr lang="pt-BR"/>
              <a:pPr/>
              <a:t>21</a:t>
            </a:fld>
            <a:endParaRPr lang="pt-BR"/>
          </a:p>
        </p:txBody>
      </p:sp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3441702-057F-4559-B2B8-C4693A22096B}" type="slidenum">
              <a:rPr lang="pt-BR"/>
              <a:pPr/>
              <a:t>22</a:t>
            </a:fld>
            <a:endParaRPr lang="pt-BR"/>
          </a:p>
        </p:txBody>
      </p:sp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-215900" y="0"/>
            <a:ext cx="2443163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379663" y="0"/>
            <a:ext cx="2443162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156325" y="-849313"/>
            <a:ext cx="2122488" cy="575786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-215900" y="-849313"/>
            <a:ext cx="6219825" cy="575786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800" y="-849313"/>
            <a:ext cx="8228013" cy="1143001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211638" y="720725"/>
            <a:ext cx="2443162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807200" y="720725"/>
            <a:ext cx="2443163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53263" y="273050"/>
            <a:ext cx="2197100" cy="53562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443663" cy="53562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56125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5813" cy="53086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3086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-73025" y="7764463"/>
            <a:ext cx="47466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26000" y="7764463"/>
            <a:ext cx="4748213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62800" y="273050"/>
            <a:ext cx="2411413" cy="114681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-73025" y="273050"/>
            <a:ext cx="7083425" cy="114681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56125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5813" cy="53086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3086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56125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5813" cy="53086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3086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56125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5813" cy="53086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3086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4213" y="-287338"/>
            <a:ext cx="3846512" cy="5399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83125" y="-287338"/>
            <a:ext cx="3846513" cy="5399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-287338"/>
            <a:ext cx="2055813" cy="5399088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-287338"/>
            <a:ext cx="6019800" cy="5399088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1D2C615-EE6E-4AF0-820C-83E45068C03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93C29D1-087B-4E2A-ABBF-618C1007DCE6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D25DB1-3AEE-41D8-9E05-8EA3FD167FB3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56125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C1EC621-510F-42E3-9F9E-86A401027F54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A6D12AF-B754-465F-A26D-42CA9169AA40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1F12689-F10B-4D04-99EC-0DFD6BCC8582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9FC238-9F39-4020-A77A-E2E7CEA896FC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7292CFA-5064-4403-AD47-D5B89CA69FFF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4E40D84-EEFC-4FB3-A4B7-440930FE552F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1C5DF07-D970-4CA8-8BB5-4D434259C0D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5813" cy="53086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3086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248CA6B-678E-4406-BC87-BD2576164DA8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A477797-F9C1-4F1E-B2DA-48085A7F6EBD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85CA30D-7548-4888-B826-A1AEAB09BF84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2A8304E-67AE-4E17-8EF2-702661B7F89A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56125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E14D840-439C-4622-85AB-B363B5466A5A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402F5AF-F789-4E72-9382-E961BBC0F4D0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217F4C8-7E07-4240-9498-6175C6E71ABE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64C601B-E639-47E3-9072-FC9A26C60AED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1C8DD1E-352D-4217-8481-AB9D10E7CCD5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7FA02A-64A9-420F-8B9F-B9F3E650FFBF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472B65F-B516-411F-A282-143D9E384CA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5813" cy="53086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3086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EF66F6-ECBC-4812-9B44-2F1E1C75931D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DBCC5F1-EBF0-466E-96A4-B8A496BB84F5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EC651AB-7C1F-4438-9EA2-DE7AC663F81F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484D639-D155-4D59-9060-90C1270D0B4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56125" y="1604963"/>
            <a:ext cx="3946525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C33C347-1855-457B-B387-4C883C4AF383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607E763-54E5-4CF9-86F3-D0787E1A34AD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61D025A-C0F0-4010-90ED-031305A8F4F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A53E04C-2FCC-4BEF-9563-E8821F332FB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4998FB0-70DA-4F7F-B48E-AF64A416E474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1A55ACC-9B8C-4938-8F0D-E66A6AF51E43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C070729-A66D-48B2-9783-7CFEB3F8D0E2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5813" cy="53086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3086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82F8E8E-C012-486E-9F81-EFE5E47756FB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7.emf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image" Target="../media/image9.emf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12.pn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1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73025" y="0"/>
            <a:ext cx="9217025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" y="-849313"/>
            <a:ext cx="8228013" cy="1143001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-215900" y="0"/>
            <a:ext cx="5038725" cy="4908550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 cstate="print"/>
          <a:srcRect r="35010"/>
          <a:stretch>
            <a:fillRect/>
          </a:stretch>
        </p:blipFill>
        <p:spPr bwMode="auto">
          <a:xfrm>
            <a:off x="3411538" y="5400675"/>
            <a:ext cx="2322512" cy="1270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780" r:id="rId12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6513" y="0"/>
            <a:ext cx="9217026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11638" y="720725"/>
            <a:ext cx="5038725" cy="4908550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62938" y="193675"/>
            <a:ext cx="628650" cy="2333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6513" y="0"/>
            <a:ext cx="9217026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-406400" y="1944688"/>
            <a:ext cx="9766300" cy="4940300"/>
          </a:xfrm>
          <a:custGeom>
            <a:avLst/>
            <a:gdLst>
              <a:gd name="G0" fmla="*/ 27130 1 2"/>
              <a:gd name="G1" fmla="*/ 13725 1 2"/>
              <a:gd name="G2" fmla="+- 13725 0 0"/>
              <a:gd name="G3" fmla="+- 2713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7130" y="0"/>
                </a:lnTo>
                <a:lnTo>
                  <a:pt x="27130" y="13725"/>
                </a:lnTo>
                <a:lnTo>
                  <a:pt x="0" y="13725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 w="2556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62938" y="193675"/>
            <a:ext cx="628650" cy="2333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3076" name="Line 4"/>
          <p:cNvSpPr>
            <a:spLocks noChangeShapeType="1"/>
          </p:cNvSpPr>
          <p:nvPr/>
        </p:nvSpPr>
        <p:spPr bwMode="auto">
          <a:xfrm flipH="1">
            <a:off x="-38100" y="1944688"/>
            <a:ext cx="4972050" cy="1587"/>
          </a:xfrm>
          <a:prstGeom prst="line">
            <a:avLst/>
          </a:prstGeom>
          <a:noFill/>
          <a:ln w="28440" cap="flat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5450" cy="39766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6513" y="0"/>
            <a:ext cx="9217026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-73025" y="7764463"/>
            <a:ext cx="9647238" cy="39766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62938" y="193675"/>
            <a:ext cx="628650" cy="2333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-252413" y="2936875"/>
            <a:ext cx="9648826" cy="2535238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431800" indent="-323850" hangingPunct="1">
              <a:lnSpc>
                <a:spcPct val="100000"/>
              </a:lnSpc>
              <a:spcAft>
                <a:spcPts val="1413"/>
              </a:spcAft>
              <a:buSzPct val="45000"/>
              <a:buFont typeface="StarSymbol" charset="0"/>
              <a:buChar char="●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</a:tabLst>
            </a:pPr>
            <a:r>
              <a:rPr lang="pt-BR" sz="1600" b="1">
                <a:solidFill>
                  <a:srgbClr val="004994"/>
                </a:solidFill>
                <a:latin typeface="Calibri" charset="0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6513" y="0"/>
            <a:ext cx="9217026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-153988" y="1917700"/>
            <a:ext cx="9766301" cy="4940300"/>
          </a:xfrm>
          <a:custGeom>
            <a:avLst/>
            <a:gdLst>
              <a:gd name="G0" fmla="*/ 27130 1 2"/>
              <a:gd name="G1" fmla="*/ 13725 1 2"/>
              <a:gd name="G2" fmla="+- 13725 0 0"/>
              <a:gd name="G3" fmla="+- 2713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7130" y="0"/>
                </a:lnTo>
                <a:lnTo>
                  <a:pt x="27130" y="13725"/>
                </a:lnTo>
                <a:lnTo>
                  <a:pt x="0" y="13725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 w="2556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123" name="Line 3"/>
          <p:cNvSpPr>
            <a:spLocks noChangeShapeType="1"/>
          </p:cNvSpPr>
          <p:nvPr/>
        </p:nvSpPr>
        <p:spPr bwMode="auto">
          <a:xfrm flipH="1">
            <a:off x="-111125" y="1916113"/>
            <a:ext cx="4972050" cy="1587"/>
          </a:xfrm>
          <a:prstGeom prst="line">
            <a:avLst/>
          </a:prstGeom>
          <a:noFill/>
          <a:ln w="28440" cap="flat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62938" y="193675"/>
            <a:ext cx="628650" cy="2333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5450" cy="39766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6513" y="0"/>
            <a:ext cx="9217026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6146" name="AutoShape 2"/>
          <p:cNvSpPr>
            <a:spLocks noChangeArrowheads="1"/>
          </p:cNvSpPr>
          <p:nvPr/>
        </p:nvSpPr>
        <p:spPr bwMode="auto">
          <a:xfrm>
            <a:off x="-190500" y="1917700"/>
            <a:ext cx="9766300" cy="4940300"/>
          </a:xfrm>
          <a:custGeom>
            <a:avLst/>
            <a:gdLst>
              <a:gd name="G0" fmla="*/ 27130 1 2"/>
              <a:gd name="G1" fmla="*/ 13725 1 2"/>
              <a:gd name="G2" fmla="+- 13725 0 0"/>
              <a:gd name="G3" fmla="+- 2713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7130" y="0"/>
                </a:lnTo>
                <a:lnTo>
                  <a:pt x="27130" y="13725"/>
                </a:lnTo>
                <a:lnTo>
                  <a:pt x="0" y="13725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 w="2556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auto">
          <a:xfrm flipH="1">
            <a:off x="-111125" y="1916113"/>
            <a:ext cx="4972050" cy="1587"/>
          </a:xfrm>
          <a:prstGeom prst="line">
            <a:avLst/>
          </a:prstGeom>
          <a:noFill/>
          <a:ln w="28440" cap="flat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62938" y="193675"/>
            <a:ext cx="628650" cy="2333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5450" cy="39766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6513" y="0"/>
            <a:ext cx="9217026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67350" y="182563"/>
            <a:ext cx="949325" cy="8556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148638" y="4643438"/>
            <a:ext cx="611187" cy="5524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5450" cy="39766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6513" y="0"/>
            <a:ext cx="9217026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8194" name="AutoShape 2"/>
          <p:cNvSpPr>
            <a:spLocks noChangeArrowheads="1"/>
          </p:cNvSpPr>
          <p:nvPr/>
        </p:nvSpPr>
        <p:spPr bwMode="auto">
          <a:xfrm>
            <a:off x="-153988" y="5119688"/>
            <a:ext cx="9766301" cy="1738312"/>
          </a:xfrm>
          <a:custGeom>
            <a:avLst/>
            <a:gdLst>
              <a:gd name="G0" fmla="*/ 27130 1 2"/>
              <a:gd name="G1" fmla="*/ 4829 1 2"/>
              <a:gd name="G2" fmla="+- 4829 0 0"/>
              <a:gd name="G3" fmla="+- 2713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7130" y="0"/>
                </a:lnTo>
                <a:lnTo>
                  <a:pt x="27130" y="4829"/>
                </a:lnTo>
                <a:lnTo>
                  <a:pt x="0" y="4829"/>
                </a:lnTo>
                <a:close/>
              </a:path>
            </a:pathLst>
          </a:custGeom>
          <a:solidFill>
            <a:srgbClr val="FFFFFF"/>
          </a:solidFill>
          <a:ln w="2556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-287338"/>
            <a:ext cx="7845425" cy="5399088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 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665288" y="5508625"/>
            <a:ext cx="6207125" cy="900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5450" cy="39766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6813"/>
            <a:ext cx="2128838" cy="4714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endParaRPr lang="pt-BR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375" y="6246813"/>
            <a:ext cx="2897188" cy="4714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endParaRPr lang="pt-BR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75" y="6246813"/>
            <a:ext cx="2128838" cy="4714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fld id="{E86B3D96-BBD9-4E01-939E-4F230F2278A6}" type="slidenum">
              <a:rPr lang="pt-BR"/>
              <a:pPr/>
              <a:t>‹nº›</a:t>
            </a:fld>
            <a:endParaRPr lang="pt-BR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6513" y="0"/>
            <a:ext cx="9217026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-153988" y="5119688"/>
            <a:ext cx="9766301" cy="1738312"/>
          </a:xfrm>
          <a:custGeom>
            <a:avLst/>
            <a:gdLst>
              <a:gd name="G0" fmla="*/ 27130 1 2"/>
              <a:gd name="G1" fmla="*/ 4829 1 2"/>
              <a:gd name="G2" fmla="+- 4829 0 0"/>
              <a:gd name="G3" fmla="+- 2713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7130" y="0"/>
                </a:lnTo>
                <a:lnTo>
                  <a:pt x="27130" y="4829"/>
                </a:lnTo>
                <a:lnTo>
                  <a:pt x="0" y="4829"/>
                </a:lnTo>
                <a:close/>
              </a:path>
            </a:pathLst>
          </a:custGeom>
          <a:solidFill>
            <a:srgbClr val="FFFFFF"/>
          </a:solidFill>
          <a:ln w="2556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684213" y="-287338"/>
            <a:ext cx="7847012" cy="5400676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431800" indent="-323850">
              <a:lnSpc>
                <a:spcPct val="100000"/>
              </a:lnSpc>
              <a:spcAft>
                <a:spcPts val="1425"/>
              </a:spcAft>
              <a:buSzPct val="45000"/>
              <a:buFont typeface="StarSymbol" charset="0"/>
              <a:buChar char="●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pt-BR" sz="1600" b="1">
                <a:solidFill>
                  <a:srgbClr val="004994"/>
                </a:solidFill>
                <a:latin typeface="Calibri" charset="0"/>
              </a:rPr>
              <a:t> </a:t>
            </a:r>
          </a:p>
        </p:txBody>
      </p:sp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09663" y="5508625"/>
            <a:ext cx="6969125" cy="10064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74725" y="5508625"/>
            <a:ext cx="7094538" cy="9366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5450" cy="39766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6813"/>
            <a:ext cx="2128838" cy="4714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endParaRPr lang="pt-BR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375" y="6246813"/>
            <a:ext cx="2897188" cy="4714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endParaRPr lang="pt-BR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75" y="6246813"/>
            <a:ext cx="2128838" cy="4714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fld id="{32A5B32D-F752-4F21-A5CA-EE68EEED1E76}" type="slidenum">
              <a:rPr lang="pt-BR"/>
              <a:pPr/>
              <a:t>‹nº›</a:t>
            </a:fld>
            <a:endParaRPr lang="pt-BR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6513" y="0"/>
            <a:ext cx="9217026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-153988" y="5119688"/>
            <a:ext cx="9766301" cy="1738312"/>
          </a:xfrm>
          <a:custGeom>
            <a:avLst/>
            <a:gdLst>
              <a:gd name="G0" fmla="*/ 27130 1 2"/>
              <a:gd name="G1" fmla="*/ 4829 1 2"/>
              <a:gd name="G2" fmla="+- 4829 0 0"/>
              <a:gd name="G3" fmla="+- 2713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7130" y="0"/>
                </a:lnTo>
                <a:lnTo>
                  <a:pt x="27130" y="4829"/>
                </a:lnTo>
                <a:lnTo>
                  <a:pt x="0" y="4829"/>
                </a:lnTo>
                <a:close/>
              </a:path>
            </a:pathLst>
          </a:custGeom>
          <a:solidFill>
            <a:srgbClr val="FFFFFF"/>
          </a:solidFill>
          <a:ln w="2556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684213" y="-287338"/>
            <a:ext cx="7847012" cy="5400676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431800" indent="-323850">
              <a:lnSpc>
                <a:spcPct val="100000"/>
              </a:lnSpc>
              <a:spcAft>
                <a:spcPts val="1425"/>
              </a:spcAft>
              <a:buSzPct val="45000"/>
              <a:buFont typeface="StarSymbol" charset="0"/>
              <a:buChar char="●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pt-BR" sz="1600" b="1">
                <a:solidFill>
                  <a:srgbClr val="004994"/>
                </a:solidFill>
                <a:latin typeface="Calibri" charset="0"/>
              </a:rPr>
              <a:t> </a:t>
            </a:r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38238" y="5543550"/>
            <a:ext cx="6910387" cy="9112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08063" y="5508625"/>
            <a:ext cx="7129462" cy="9366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5450" cy="39766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6813"/>
            <a:ext cx="2128838" cy="4714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endParaRPr lang="pt-BR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375" y="6246813"/>
            <a:ext cx="2897188" cy="4714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endParaRPr lang="pt-BR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75" y="6246813"/>
            <a:ext cx="2128838" cy="4714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fld id="{0251D514-A09A-44EF-83CE-19977E10F20C}" type="slidenum">
              <a:rPr lang="pt-BR"/>
              <a:pPr/>
              <a:t>‹nº›</a:t>
            </a:fld>
            <a:endParaRPr lang="pt-BR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6513" y="0"/>
            <a:ext cx="9217026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-153988" y="5119688"/>
            <a:ext cx="9766301" cy="1738312"/>
          </a:xfrm>
          <a:custGeom>
            <a:avLst/>
            <a:gdLst>
              <a:gd name="G0" fmla="*/ 27130 1 2"/>
              <a:gd name="G1" fmla="*/ 4829 1 2"/>
              <a:gd name="G2" fmla="+- 4829 0 0"/>
              <a:gd name="G3" fmla="+- 2713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7130" y="0"/>
                </a:lnTo>
                <a:lnTo>
                  <a:pt x="27130" y="4829"/>
                </a:lnTo>
                <a:lnTo>
                  <a:pt x="0" y="4829"/>
                </a:lnTo>
                <a:close/>
              </a:path>
            </a:pathLst>
          </a:custGeom>
          <a:solidFill>
            <a:srgbClr val="FFFFFF"/>
          </a:solidFill>
          <a:ln w="2556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684213" y="-287338"/>
            <a:ext cx="7847012" cy="5400676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431800" indent="-323850">
              <a:lnSpc>
                <a:spcPct val="100000"/>
              </a:lnSpc>
              <a:spcAft>
                <a:spcPts val="1425"/>
              </a:spcAft>
              <a:buSzPct val="45000"/>
              <a:buFont typeface="StarSymbol" charset="0"/>
              <a:buChar char="●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pt-BR" sz="1600" b="1">
                <a:solidFill>
                  <a:srgbClr val="004994"/>
                </a:solidFill>
                <a:latin typeface="Calibri" charset="0"/>
              </a:rPr>
              <a:t> </a:t>
            </a:r>
          </a:p>
        </p:txBody>
      </p: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82675" y="5522913"/>
            <a:ext cx="7021513" cy="920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8675" y="5449888"/>
            <a:ext cx="7442200" cy="1066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0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fernando.albuquerque@embrapa.br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 cstate="print"/>
          <a:srcRect t="9993" b="24982"/>
          <a:stretch>
            <a:fillRect/>
          </a:stretch>
        </p:blipFill>
        <p:spPr bwMode="auto">
          <a:xfrm>
            <a:off x="3175" y="646113"/>
            <a:ext cx="9144000" cy="44529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-252413" y="-242888"/>
            <a:ext cx="6134101" cy="5341938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00113" y="3068638"/>
            <a:ext cx="4464050" cy="1800225"/>
          </a:xfrm>
          <a:noFill/>
          <a:ln/>
        </p:spPr>
        <p:txBody>
          <a:bodyPr lIns="90000" tIns="45000" rIns="90000" bIns="45000"/>
          <a:lstStyle/>
          <a:p>
            <a:pPr marL="0" indent="0">
              <a:lnSpc>
                <a:spcPct val="100000"/>
              </a:lnSpc>
              <a:spcAft>
                <a:spcPct val="0"/>
              </a:spcAft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pt-BR" sz="2400">
                <a:solidFill>
                  <a:srgbClr val="FFFFFF"/>
                </a:solidFill>
                <a:latin typeface="Arial" charset="0"/>
              </a:rPr>
              <a:t>Fernando Henrique Albuquerque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79388" y="476250"/>
            <a:ext cx="5327650" cy="22558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963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pt-BR" sz="4800">
                <a:solidFill>
                  <a:srgbClr val="FFFFFF"/>
                </a:solidFill>
                <a:latin typeface="Calibri" charset="0"/>
              </a:rPr>
              <a:t>Seleção de Cordeiros para Terminação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-360363" y="2952750"/>
            <a:ext cx="5472113" cy="71438"/>
          </a:xfrm>
          <a:prstGeom prst="rect">
            <a:avLst/>
          </a:prstGeom>
          <a:solidFill>
            <a:srgbClr val="FFFFFF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51520" y="836712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3200" dirty="0">
                <a:solidFill>
                  <a:srgbClr val="FFFFFF"/>
                </a:solidFill>
                <a:latin typeface="Calibri" charset="0"/>
              </a:rPr>
              <a:t>Ciclo de produção de ovinos de </a:t>
            </a:r>
            <a:r>
              <a:rPr lang="pt-BR" sz="3200" dirty="0" smtClean="0">
                <a:solidFill>
                  <a:srgbClr val="FFFFFF"/>
                </a:solidFill>
                <a:latin typeface="Calibri" charset="0"/>
              </a:rPr>
              <a:t>corte</a:t>
            </a:r>
          </a:p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(</a:t>
            </a:r>
            <a:r>
              <a:rPr lang="en-US" sz="2800" dirty="0" err="1" smtClean="0">
                <a:solidFill>
                  <a:srgbClr val="FFFFFF"/>
                </a:solidFill>
                <a:latin typeface="Calibri" charset="0"/>
              </a:rPr>
              <a:t>Cria</a:t>
            </a: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 – </a:t>
            </a:r>
            <a:r>
              <a:rPr lang="en-US" sz="2800" dirty="0" err="1" smtClean="0">
                <a:solidFill>
                  <a:srgbClr val="FFFFFF"/>
                </a:solidFill>
                <a:latin typeface="Calibri" charset="0"/>
              </a:rPr>
              <a:t>Recria</a:t>
            </a: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 – </a:t>
            </a:r>
            <a:r>
              <a:rPr lang="en-US" sz="2800" dirty="0" err="1" smtClean="0">
                <a:solidFill>
                  <a:srgbClr val="FFFFFF"/>
                </a:solidFill>
                <a:latin typeface="Calibri" charset="0"/>
              </a:rPr>
              <a:t>Terminação</a:t>
            </a: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)</a:t>
            </a:r>
            <a:endParaRPr lang="pt-BR" sz="28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6840538" y="3509963"/>
            <a:ext cx="1439862" cy="1008062"/>
          </a:xfrm>
          <a:custGeom>
            <a:avLst/>
            <a:gdLst>
              <a:gd name="G0" fmla="*/ 4001 1 2"/>
              <a:gd name="G1" fmla="*/ 2801 1 2"/>
              <a:gd name="G2" fmla="+- 2801 0 0"/>
              <a:gd name="G3" fmla="+- 4001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4001" y="0"/>
                </a:lnTo>
                <a:lnTo>
                  <a:pt x="4001" y="2801"/>
                </a:lnTo>
                <a:lnTo>
                  <a:pt x="0" y="2801"/>
                </a:lnTo>
                <a:close/>
              </a:path>
            </a:pathLst>
          </a:custGeom>
          <a:solidFill>
            <a:srgbClr val="4F81BD"/>
          </a:solidFill>
          <a:ln w="25560" cap="flat">
            <a:solidFill>
              <a:srgbClr val="FFFFFF"/>
            </a:solidFill>
            <a:round/>
            <a:headEnd/>
            <a:tailEnd/>
          </a:ln>
          <a:effectLst/>
        </p:spPr>
        <p:txBody>
          <a:bodyPr lIns="253440" tIns="211320" rIns="253440" bIns="211320" anchor="ctr" anchorCtr="1"/>
          <a:lstStyle/>
          <a:p>
            <a:pPr algn="ctr">
              <a:lnSpc>
                <a:spcPct val="90000"/>
              </a:lnSpc>
              <a:tabLst>
                <a:tab pos="449263" algn="l"/>
                <a:tab pos="898525" algn="l"/>
                <a:tab pos="1347788" algn="l"/>
              </a:tabLst>
            </a:pPr>
            <a:endParaRPr lang="pt-BR" b="1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6227763" y="4943475"/>
            <a:ext cx="1439862" cy="960438"/>
          </a:xfrm>
          <a:custGeom>
            <a:avLst/>
            <a:gdLst>
              <a:gd name="G0" fmla="*/ 4001 1 2"/>
              <a:gd name="G1" fmla="*/ 2669 1 2"/>
              <a:gd name="G2" fmla="+- 2669 0 0"/>
              <a:gd name="G3" fmla="+- 4001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4001" y="0"/>
                </a:lnTo>
                <a:lnTo>
                  <a:pt x="4001" y="2669"/>
                </a:lnTo>
                <a:lnTo>
                  <a:pt x="0" y="2669"/>
                </a:lnTo>
                <a:close/>
              </a:path>
            </a:pathLst>
          </a:custGeom>
          <a:solidFill>
            <a:srgbClr val="4F81BD"/>
          </a:solidFill>
          <a:ln w="25560" cap="flat">
            <a:solidFill>
              <a:srgbClr val="FFFFFF"/>
            </a:solidFill>
            <a:round/>
            <a:headEnd/>
            <a:tailEnd/>
          </a:ln>
          <a:effectLst/>
        </p:spPr>
        <p:txBody>
          <a:bodyPr lIns="211320" tIns="211320" rIns="211320" bIns="211320" anchor="ctr" anchorCtr="1"/>
          <a:lstStyle/>
          <a:p>
            <a:pPr algn="ctr">
              <a:lnSpc>
                <a:spcPct val="90000"/>
              </a:lnSpc>
              <a:tabLst>
                <a:tab pos="449263" algn="l"/>
                <a:tab pos="898525" algn="l"/>
                <a:tab pos="1347788" algn="l"/>
              </a:tabLst>
            </a:pPr>
            <a:endParaRPr lang="pt-BR" b="1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4284663" y="4943475"/>
            <a:ext cx="1524000" cy="960438"/>
          </a:xfrm>
          <a:custGeom>
            <a:avLst/>
            <a:gdLst>
              <a:gd name="G0" fmla="*/ 4235 1 2"/>
              <a:gd name="G1" fmla="*/ 2669 1 2"/>
              <a:gd name="G2" fmla="+- 2669 0 0"/>
              <a:gd name="G3" fmla="+- 4235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4235" y="0"/>
                </a:lnTo>
                <a:lnTo>
                  <a:pt x="4235" y="2669"/>
                </a:lnTo>
                <a:lnTo>
                  <a:pt x="0" y="2669"/>
                </a:lnTo>
                <a:close/>
              </a:path>
            </a:pathLst>
          </a:custGeom>
          <a:solidFill>
            <a:srgbClr val="4F81BD"/>
          </a:solidFill>
          <a:ln w="25560" cap="flat">
            <a:solidFill>
              <a:srgbClr val="FFFFFF"/>
            </a:solidFill>
            <a:round/>
            <a:headEnd/>
            <a:tailEnd/>
          </a:ln>
          <a:effectLst/>
        </p:spPr>
        <p:txBody>
          <a:bodyPr lIns="253080" tIns="211320" rIns="253080" bIns="211320" anchor="ctr" anchorCtr="1"/>
          <a:lstStyle/>
          <a:p>
            <a:pPr algn="ctr">
              <a:lnSpc>
                <a:spcPct val="90000"/>
              </a:lnSpc>
              <a:tabLst>
                <a:tab pos="449263" algn="l"/>
                <a:tab pos="898525" algn="l"/>
                <a:tab pos="1347788" algn="l"/>
              </a:tabLst>
            </a:pPr>
            <a:endParaRPr lang="pt-BR" b="1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2452688" y="6202363"/>
            <a:ext cx="2160587" cy="363537"/>
          </a:xfrm>
          <a:custGeom>
            <a:avLst/>
            <a:gdLst>
              <a:gd name="G0" fmla="*/ 6002 1 2"/>
              <a:gd name="G1" fmla="*/ 1013 1 2"/>
              <a:gd name="G2" fmla="+- 1013 0 0"/>
              <a:gd name="G3" fmla="+- 600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6002" y="0"/>
                </a:lnTo>
                <a:lnTo>
                  <a:pt x="6002" y="1013"/>
                </a:lnTo>
                <a:lnTo>
                  <a:pt x="0" y="1013"/>
                </a:lnTo>
                <a:close/>
              </a:path>
            </a:pathLst>
          </a:custGeom>
          <a:solidFill>
            <a:srgbClr val="FFFF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</a:tabLst>
            </a:pPr>
            <a:endParaRPr lang="pt-BR" b="1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0" y="1988840"/>
            <a:ext cx="9144000" cy="4869160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7" name="Diagrama 4"/>
          <p:cNvGrpSpPr/>
          <p:nvPr/>
        </p:nvGrpSpPr>
        <p:grpSpPr>
          <a:xfrm>
            <a:off x="4283968" y="2204864"/>
            <a:ext cx="4680520" cy="3645024"/>
            <a:chOff x="3419791" y="1125041"/>
            <a:chExt cx="4704341" cy="4263645"/>
          </a:xfrm>
        </p:grpSpPr>
        <p:sp>
          <p:nvSpPr>
            <p:cNvPr id="18" name="Forma livre 17"/>
            <p:cNvSpPr/>
            <p:nvPr/>
          </p:nvSpPr>
          <p:spPr>
            <a:xfrm>
              <a:off x="5128174" y="1125041"/>
              <a:ext cx="1287731" cy="12877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87731"/>
                <a:gd name="f7" fmla="val 643866"/>
                <a:gd name="f8" fmla="val 473102"/>
                <a:gd name="f9" fmla="val 67836"/>
                <a:gd name="f10" fmla="val 309332"/>
                <a:gd name="f11" fmla="val 188585"/>
                <a:gd name="f12" fmla="val 188584"/>
                <a:gd name="f13" fmla="val 309334"/>
                <a:gd name="f14" fmla="val 473104"/>
                <a:gd name="f15" fmla="val 643867"/>
                <a:gd name="f16" fmla="val 1"/>
                <a:gd name="f17" fmla="val 814631"/>
                <a:gd name="f18" fmla="val 978401"/>
                <a:gd name="f19" fmla="val 67837"/>
                <a:gd name="f20" fmla="val 1099149"/>
                <a:gd name="f21" fmla="val 188586"/>
                <a:gd name="f22" fmla="val 1219897"/>
                <a:gd name="f23" fmla="val 309335"/>
                <a:gd name="f24" fmla="val 1287733"/>
                <a:gd name="f25" fmla="val 473105"/>
                <a:gd name="f26" fmla="val 1287732"/>
                <a:gd name="f27" fmla="val 643868"/>
                <a:gd name="f28" fmla="val 814632"/>
                <a:gd name="f29" fmla="val 1219896"/>
                <a:gd name="f30" fmla="val 978402"/>
                <a:gd name="f31" fmla="val 1099148"/>
                <a:gd name="f32" fmla="val 1099150"/>
                <a:gd name="f33" fmla="val 978400"/>
                <a:gd name="f34" fmla="val 1219898"/>
                <a:gd name="f35" fmla="val 814630"/>
                <a:gd name="f36" fmla="val 1287734"/>
                <a:gd name="f37" fmla="+- 0 0 -90"/>
                <a:gd name="f38" fmla="*/ f3 1 1287731"/>
                <a:gd name="f39" fmla="*/ f4 1 1287731"/>
                <a:gd name="f40" fmla="+- f6 0 f5"/>
                <a:gd name="f41" fmla="*/ f37 f0 1"/>
                <a:gd name="f42" fmla="*/ f40 1 1287731"/>
                <a:gd name="f43" fmla="*/ 0 f40 1"/>
                <a:gd name="f44" fmla="*/ 643866 f40 1"/>
                <a:gd name="f45" fmla="*/ 188585 f40 1"/>
                <a:gd name="f46" fmla="*/ 188584 f40 1"/>
                <a:gd name="f47" fmla="*/ 643867 f40 1"/>
                <a:gd name="f48" fmla="*/ 1 f40 1"/>
                <a:gd name="f49" fmla="*/ 1099149 f40 1"/>
                <a:gd name="f50" fmla="*/ 188586 f40 1"/>
                <a:gd name="f51" fmla="*/ 1287732 f40 1"/>
                <a:gd name="f52" fmla="*/ 643868 f40 1"/>
                <a:gd name="f53" fmla="*/ 1099148 f40 1"/>
                <a:gd name="f54" fmla="*/ 1099150 f40 1"/>
                <a:gd name="f55" fmla="*/ 1287734 f40 1"/>
                <a:gd name="f56" fmla="*/ f41 1 f2"/>
                <a:gd name="f57" fmla="*/ f43 1 1287731"/>
                <a:gd name="f58" fmla="*/ f44 1 1287731"/>
                <a:gd name="f59" fmla="*/ f45 1 1287731"/>
                <a:gd name="f60" fmla="*/ f46 1 1287731"/>
                <a:gd name="f61" fmla="*/ f47 1 1287731"/>
                <a:gd name="f62" fmla="*/ f48 1 1287731"/>
                <a:gd name="f63" fmla="*/ f49 1 1287731"/>
                <a:gd name="f64" fmla="*/ f50 1 1287731"/>
                <a:gd name="f65" fmla="*/ f51 1 1287731"/>
                <a:gd name="f66" fmla="*/ f52 1 1287731"/>
                <a:gd name="f67" fmla="*/ f53 1 1287731"/>
                <a:gd name="f68" fmla="*/ f54 1 1287731"/>
                <a:gd name="f69" fmla="*/ f55 1 1287731"/>
                <a:gd name="f70" fmla="*/ f5 1 f42"/>
                <a:gd name="f71" fmla="*/ f6 1 f42"/>
                <a:gd name="f72" fmla="+- f56 0 f1"/>
                <a:gd name="f73" fmla="*/ f57 1 f42"/>
                <a:gd name="f74" fmla="*/ f58 1 f42"/>
                <a:gd name="f75" fmla="*/ f59 1 f42"/>
                <a:gd name="f76" fmla="*/ f60 1 f42"/>
                <a:gd name="f77" fmla="*/ f61 1 f42"/>
                <a:gd name="f78" fmla="*/ f62 1 f42"/>
                <a:gd name="f79" fmla="*/ f63 1 f42"/>
                <a:gd name="f80" fmla="*/ f64 1 f42"/>
                <a:gd name="f81" fmla="*/ f65 1 f42"/>
                <a:gd name="f82" fmla="*/ f66 1 f42"/>
                <a:gd name="f83" fmla="*/ f67 1 f42"/>
                <a:gd name="f84" fmla="*/ f68 1 f42"/>
                <a:gd name="f85" fmla="*/ f69 1 f42"/>
                <a:gd name="f86" fmla="*/ f70 f38 1"/>
                <a:gd name="f87" fmla="*/ f71 f38 1"/>
                <a:gd name="f88" fmla="*/ f71 f39 1"/>
                <a:gd name="f89" fmla="*/ f70 f39 1"/>
                <a:gd name="f90" fmla="*/ f73 f38 1"/>
                <a:gd name="f91" fmla="*/ f74 f39 1"/>
                <a:gd name="f92" fmla="*/ f75 f38 1"/>
                <a:gd name="f93" fmla="*/ f76 f39 1"/>
                <a:gd name="f94" fmla="*/ f77 f38 1"/>
                <a:gd name="f95" fmla="*/ f78 f39 1"/>
                <a:gd name="f96" fmla="*/ f79 f38 1"/>
                <a:gd name="f97" fmla="*/ f80 f39 1"/>
                <a:gd name="f98" fmla="*/ f81 f38 1"/>
                <a:gd name="f99" fmla="*/ f82 f39 1"/>
                <a:gd name="f100" fmla="*/ f83 f38 1"/>
                <a:gd name="f101" fmla="*/ f84 f39 1"/>
                <a:gd name="f102" fmla="*/ f74 f38 1"/>
                <a:gd name="f103" fmla="*/ f85 f39 1"/>
                <a:gd name="f104" fmla="*/ f76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2">
                  <a:pos x="f90" y="f91"/>
                </a:cxn>
                <a:cxn ang="f72">
                  <a:pos x="f92" y="f93"/>
                </a:cxn>
                <a:cxn ang="f72">
                  <a:pos x="f94" y="f95"/>
                </a:cxn>
                <a:cxn ang="f72">
                  <a:pos x="f96" y="f97"/>
                </a:cxn>
                <a:cxn ang="f72">
                  <a:pos x="f98" y="f99"/>
                </a:cxn>
                <a:cxn ang="f72">
                  <a:pos x="f100" y="f101"/>
                </a:cxn>
                <a:cxn ang="f72">
                  <a:pos x="f102" y="f103"/>
                </a:cxn>
                <a:cxn ang="f72">
                  <a:pos x="f104" y="f101"/>
                </a:cxn>
                <a:cxn ang="f72">
                  <a:pos x="f90" y="f99"/>
                </a:cxn>
                <a:cxn ang="f72">
                  <a:pos x="f90" y="f91"/>
                </a:cxn>
              </a:cxnLst>
              <a:rect l="f86" t="f89" r="f87" b="f88"/>
              <a:pathLst>
                <a:path w="1287731" h="1287731">
                  <a:moveTo>
                    <a:pt x="f5" y="f7"/>
                  </a:moveTo>
                  <a:cubicBezTo>
                    <a:pt x="f5" y="f8"/>
                    <a:pt x="f9" y="f10"/>
                    <a:pt x="f11" y="f12"/>
                  </a:cubicBezTo>
                  <a:cubicBezTo>
                    <a:pt x="f13" y="f9"/>
                    <a:pt x="f14" y="f5"/>
                    <a:pt x="f15" y="f16"/>
                  </a:cubicBezTo>
                  <a:cubicBezTo>
                    <a:pt x="f17" y="f16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6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7" y="f36"/>
                  </a:cubicBezTo>
                  <a:cubicBezTo>
                    <a:pt x="f8" y="f36"/>
                    <a:pt x="f10" y="f34"/>
                    <a:pt x="f12" y="f32"/>
                  </a:cubicBezTo>
                  <a:cubicBezTo>
                    <a:pt x="f9" y="f30"/>
                    <a:pt x="f5" y="f28"/>
                    <a:pt x="f5" y="f27"/>
                  </a:cubicBezTo>
                  <a:lnTo>
                    <a:pt x="f5" y="f7"/>
                  </a:ln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</a:ln>
          </p:spPr>
          <p:txBody>
            <a:bodyPr vert="horz" wrap="square" lIns="211445" tIns="211445" rIns="211445" bIns="211445" anchor="ctr" anchorCtr="1" compatLnSpc="1"/>
            <a:lstStyle/>
            <a:p>
              <a:pPr marL="0" marR="0" lvl="0" indent="0" algn="ctr" defTabSz="8001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Estação de Monta</a:t>
              </a:r>
              <a:endParaRPr lang="pt-BR" sz="18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9" name="Forma livre 18"/>
            <p:cNvSpPr/>
            <p:nvPr/>
          </p:nvSpPr>
          <p:spPr>
            <a:xfrm rot="2160005">
              <a:off x="6364560" y="2090372"/>
              <a:ext cx="298039" cy="43460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8040"/>
                <a:gd name="f7" fmla="val 434609"/>
                <a:gd name="f8" fmla="val 86922"/>
                <a:gd name="f9" fmla="val 149020"/>
                <a:gd name="f10" fmla="val 217305"/>
                <a:gd name="f11" fmla="val 347687"/>
                <a:gd name="f12" fmla="+- 0 0 -90"/>
                <a:gd name="f13" fmla="*/ f3 1 298040"/>
                <a:gd name="f14" fmla="*/ f4 1 434609"/>
                <a:gd name="f15" fmla="+- f7 0 f5"/>
                <a:gd name="f16" fmla="+- f6 0 f5"/>
                <a:gd name="f17" fmla="*/ f12 f0 1"/>
                <a:gd name="f18" fmla="*/ f16 1 298040"/>
                <a:gd name="f19" fmla="*/ f15 1 434609"/>
                <a:gd name="f20" fmla="*/ 0 f16 1"/>
                <a:gd name="f21" fmla="*/ 86922 f15 1"/>
                <a:gd name="f22" fmla="*/ 149020 f16 1"/>
                <a:gd name="f23" fmla="*/ 0 f15 1"/>
                <a:gd name="f24" fmla="*/ 298040 f16 1"/>
                <a:gd name="f25" fmla="*/ 217305 f15 1"/>
                <a:gd name="f26" fmla="*/ 434609 f15 1"/>
                <a:gd name="f27" fmla="*/ 347687 f15 1"/>
                <a:gd name="f28" fmla="*/ f17 1 f2"/>
                <a:gd name="f29" fmla="*/ f20 1 298040"/>
                <a:gd name="f30" fmla="*/ f21 1 434609"/>
                <a:gd name="f31" fmla="*/ f22 1 298040"/>
                <a:gd name="f32" fmla="*/ f23 1 434609"/>
                <a:gd name="f33" fmla="*/ f24 1 298040"/>
                <a:gd name="f34" fmla="*/ f25 1 434609"/>
                <a:gd name="f35" fmla="*/ f26 1 434609"/>
                <a:gd name="f36" fmla="*/ f27 1 434609"/>
                <a:gd name="f37" fmla="*/ f5 1 f18"/>
                <a:gd name="f38" fmla="*/ f6 1 f18"/>
                <a:gd name="f39" fmla="*/ f5 1 f19"/>
                <a:gd name="f40" fmla="*/ f7 1 f19"/>
                <a:gd name="f41" fmla="+- f28 0 f1"/>
                <a:gd name="f42" fmla="*/ f29 1 f18"/>
                <a:gd name="f43" fmla="*/ f30 1 f19"/>
                <a:gd name="f44" fmla="*/ f31 1 f18"/>
                <a:gd name="f45" fmla="*/ f32 1 f19"/>
                <a:gd name="f46" fmla="*/ f33 1 f18"/>
                <a:gd name="f47" fmla="*/ f34 1 f19"/>
                <a:gd name="f48" fmla="*/ f35 1 f19"/>
                <a:gd name="f49" fmla="*/ f36 1 f19"/>
                <a:gd name="f50" fmla="*/ f37 f13 1"/>
                <a:gd name="f51" fmla="*/ f38 f13 1"/>
                <a:gd name="f52" fmla="*/ f40 f14 1"/>
                <a:gd name="f53" fmla="*/ f39 f14 1"/>
                <a:gd name="f54" fmla="*/ f42 f13 1"/>
                <a:gd name="f55" fmla="*/ f43 f14 1"/>
                <a:gd name="f56" fmla="*/ f44 f13 1"/>
                <a:gd name="f57" fmla="*/ f45 f14 1"/>
                <a:gd name="f58" fmla="*/ f46 f13 1"/>
                <a:gd name="f59" fmla="*/ f47 f14 1"/>
                <a:gd name="f60" fmla="*/ f48 f14 1"/>
                <a:gd name="f61" fmla="*/ f49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4" y="f55"/>
                </a:cxn>
                <a:cxn ang="f41">
                  <a:pos x="f56" y="f55"/>
                </a:cxn>
                <a:cxn ang="f41">
                  <a:pos x="f56" y="f57"/>
                </a:cxn>
                <a:cxn ang="f41">
                  <a:pos x="f58" y="f59"/>
                </a:cxn>
                <a:cxn ang="f41">
                  <a:pos x="f56" y="f60"/>
                </a:cxn>
                <a:cxn ang="f41">
                  <a:pos x="f56" y="f61"/>
                </a:cxn>
                <a:cxn ang="f41">
                  <a:pos x="f54" y="f61"/>
                </a:cxn>
                <a:cxn ang="f41">
                  <a:pos x="f54" y="f55"/>
                </a:cxn>
              </a:cxnLst>
              <a:rect l="f50" t="f53" r="f51" b="f52"/>
              <a:pathLst>
                <a:path w="298040" h="434609">
                  <a:moveTo>
                    <a:pt x="f5" y="f8"/>
                  </a:moveTo>
                  <a:lnTo>
                    <a:pt x="f9" y="f8"/>
                  </a:lnTo>
                  <a:lnTo>
                    <a:pt x="f9" y="f5"/>
                  </a:lnTo>
                  <a:lnTo>
                    <a:pt x="f6" y="f10"/>
                  </a:lnTo>
                  <a:lnTo>
                    <a:pt x="f9" y="f7"/>
                  </a:lnTo>
                  <a:lnTo>
                    <a:pt x="f9" y="f11"/>
                  </a:lnTo>
                  <a:lnTo>
                    <a:pt x="f5" y="f11"/>
                  </a:lnTo>
                  <a:lnTo>
                    <a:pt x="f5" y="f8"/>
                  </a:lnTo>
                  <a:close/>
                </a:path>
              </a:pathLst>
            </a:custGeom>
            <a:solidFill>
              <a:srgbClr val="B2C1DB"/>
            </a:solidFill>
            <a:ln>
              <a:noFill/>
              <a:prstDash val="solid"/>
            </a:ln>
          </p:spPr>
          <p:txBody>
            <a:bodyPr vert="horz" wrap="square" lIns="0" tIns="86922" rIns="89410" bIns="86922" anchor="ctr" anchorCtr="1" compatLnSpc="1"/>
            <a:lstStyle/>
            <a:p>
              <a:pPr marL="0" marR="0" lvl="0" indent="0" algn="ctr" defTabSz="8001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0" name="Forma livre 19"/>
            <p:cNvSpPr/>
            <p:nvPr/>
          </p:nvSpPr>
          <p:spPr>
            <a:xfrm>
              <a:off x="6549005" y="2261740"/>
              <a:ext cx="1575127" cy="12877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75127"/>
                <a:gd name="f7" fmla="val 1287731"/>
                <a:gd name="f8" fmla="val 643866"/>
                <a:gd name="f9" fmla="val 450663"/>
                <a:gd name="f10" fmla="val 106123"/>
                <a:gd name="f11" fmla="val 267671"/>
                <a:gd name="f12" fmla="val 289084"/>
                <a:gd name="f13" fmla="val 145385"/>
                <a:gd name="f14" fmla="val 429756"/>
                <a:gd name="f15" fmla="val 51364"/>
                <a:gd name="f16" fmla="val 605866"/>
                <a:gd name="f17" fmla="val 1"/>
                <a:gd name="f18" fmla="val 787566"/>
                <a:gd name="f19" fmla="val 969265"/>
                <a:gd name="f20" fmla="val 1145376"/>
                <a:gd name="f21" fmla="val 51365"/>
                <a:gd name="f22" fmla="val 1286047"/>
                <a:gd name="f23" fmla="val 145386"/>
                <a:gd name="f24" fmla="val 1469008"/>
                <a:gd name="f25" fmla="val 267673"/>
                <a:gd name="f26" fmla="val 1575129"/>
                <a:gd name="f27" fmla="val 450665"/>
                <a:gd name="f28" fmla="val 643868"/>
                <a:gd name="f29" fmla="val 837071"/>
                <a:gd name="f30" fmla="val 1469007"/>
                <a:gd name="f31" fmla="val 1020063"/>
                <a:gd name="f32" fmla="val 1286046"/>
                <a:gd name="f33" fmla="val 1142349"/>
                <a:gd name="f34" fmla="val 1145374"/>
                <a:gd name="f35" fmla="val 1236370"/>
                <a:gd name="f36" fmla="val 969264"/>
                <a:gd name="f37" fmla="val 1287734"/>
                <a:gd name="f38" fmla="val 787565"/>
                <a:gd name="f39" fmla="val 429755"/>
                <a:gd name="f40" fmla="val 2"/>
                <a:gd name="f41" fmla="val 643867"/>
                <a:gd name="f42" fmla="+- 0 0 -90"/>
                <a:gd name="f43" fmla="*/ f3 1 1575127"/>
                <a:gd name="f44" fmla="*/ f4 1 1287731"/>
                <a:gd name="f45" fmla="+- f7 0 f5"/>
                <a:gd name="f46" fmla="+- f6 0 f5"/>
                <a:gd name="f47" fmla="*/ f42 f0 1"/>
                <a:gd name="f48" fmla="*/ f46 1 1575127"/>
                <a:gd name="f49" fmla="*/ f45 1 1287731"/>
                <a:gd name="f50" fmla="*/ 0 f46 1"/>
                <a:gd name="f51" fmla="*/ 643866 f45 1"/>
                <a:gd name="f52" fmla="*/ 289084 f46 1"/>
                <a:gd name="f53" fmla="*/ 145385 f45 1"/>
                <a:gd name="f54" fmla="*/ 787566 f46 1"/>
                <a:gd name="f55" fmla="*/ 1 f45 1"/>
                <a:gd name="f56" fmla="*/ 1286047 f46 1"/>
                <a:gd name="f57" fmla="*/ 145386 f45 1"/>
                <a:gd name="f58" fmla="*/ 1575129 f46 1"/>
                <a:gd name="f59" fmla="*/ 643868 f45 1"/>
                <a:gd name="f60" fmla="*/ 1286046 f46 1"/>
                <a:gd name="f61" fmla="*/ 1142349 f45 1"/>
                <a:gd name="f62" fmla="*/ 787565 f46 1"/>
                <a:gd name="f63" fmla="*/ 1287734 f45 1"/>
                <a:gd name="f64" fmla="*/ 2 f46 1"/>
                <a:gd name="f65" fmla="*/ 643867 f45 1"/>
                <a:gd name="f66" fmla="*/ f47 1 f2"/>
                <a:gd name="f67" fmla="*/ f50 1 1575127"/>
                <a:gd name="f68" fmla="*/ f51 1 1287731"/>
                <a:gd name="f69" fmla="*/ f52 1 1575127"/>
                <a:gd name="f70" fmla="*/ f53 1 1287731"/>
                <a:gd name="f71" fmla="*/ f54 1 1575127"/>
                <a:gd name="f72" fmla="*/ f55 1 1287731"/>
                <a:gd name="f73" fmla="*/ f56 1 1575127"/>
                <a:gd name="f74" fmla="*/ f57 1 1287731"/>
                <a:gd name="f75" fmla="*/ f58 1 1575127"/>
                <a:gd name="f76" fmla="*/ f59 1 1287731"/>
                <a:gd name="f77" fmla="*/ f60 1 1575127"/>
                <a:gd name="f78" fmla="*/ f61 1 1287731"/>
                <a:gd name="f79" fmla="*/ f62 1 1575127"/>
                <a:gd name="f80" fmla="*/ f63 1 1287731"/>
                <a:gd name="f81" fmla="*/ f64 1 1575127"/>
                <a:gd name="f82" fmla="*/ f65 1 1287731"/>
                <a:gd name="f83" fmla="*/ f5 1 f48"/>
                <a:gd name="f84" fmla="*/ f6 1 f48"/>
                <a:gd name="f85" fmla="*/ f5 1 f49"/>
                <a:gd name="f86" fmla="*/ f7 1 f49"/>
                <a:gd name="f87" fmla="+- f66 0 f1"/>
                <a:gd name="f88" fmla="*/ f67 1 f48"/>
                <a:gd name="f89" fmla="*/ f68 1 f49"/>
                <a:gd name="f90" fmla="*/ f69 1 f48"/>
                <a:gd name="f91" fmla="*/ f70 1 f49"/>
                <a:gd name="f92" fmla="*/ f71 1 f48"/>
                <a:gd name="f93" fmla="*/ f72 1 f49"/>
                <a:gd name="f94" fmla="*/ f73 1 f48"/>
                <a:gd name="f95" fmla="*/ f74 1 f49"/>
                <a:gd name="f96" fmla="*/ f75 1 f48"/>
                <a:gd name="f97" fmla="*/ f76 1 f49"/>
                <a:gd name="f98" fmla="*/ f77 1 f48"/>
                <a:gd name="f99" fmla="*/ f78 1 f49"/>
                <a:gd name="f100" fmla="*/ f79 1 f48"/>
                <a:gd name="f101" fmla="*/ f80 1 f49"/>
                <a:gd name="f102" fmla="*/ f81 1 f48"/>
                <a:gd name="f103" fmla="*/ f82 1 f49"/>
                <a:gd name="f104" fmla="*/ f83 f43 1"/>
                <a:gd name="f105" fmla="*/ f84 f43 1"/>
                <a:gd name="f106" fmla="*/ f86 f44 1"/>
                <a:gd name="f107" fmla="*/ f85 f44 1"/>
                <a:gd name="f108" fmla="*/ f88 f43 1"/>
                <a:gd name="f109" fmla="*/ f89 f44 1"/>
                <a:gd name="f110" fmla="*/ f90 f43 1"/>
                <a:gd name="f111" fmla="*/ f91 f44 1"/>
                <a:gd name="f112" fmla="*/ f92 f43 1"/>
                <a:gd name="f113" fmla="*/ f93 f44 1"/>
                <a:gd name="f114" fmla="*/ f94 f43 1"/>
                <a:gd name="f115" fmla="*/ f95 f44 1"/>
                <a:gd name="f116" fmla="*/ f96 f43 1"/>
                <a:gd name="f117" fmla="*/ f97 f44 1"/>
                <a:gd name="f118" fmla="*/ f98 f43 1"/>
                <a:gd name="f119" fmla="*/ f99 f44 1"/>
                <a:gd name="f120" fmla="*/ f100 f43 1"/>
                <a:gd name="f121" fmla="*/ f101 f44 1"/>
                <a:gd name="f122" fmla="*/ f102 f43 1"/>
                <a:gd name="f123" fmla="*/ f103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7">
                  <a:pos x="f108" y="f109"/>
                </a:cxn>
                <a:cxn ang="f87">
                  <a:pos x="f110" y="f111"/>
                </a:cxn>
                <a:cxn ang="f87">
                  <a:pos x="f112" y="f113"/>
                </a:cxn>
                <a:cxn ang="f87">
                  <a:pos x="f114" y="f115"/>
                </a:cxn>
                <a:cxn ang="f87">
                  <a:pos x="f116" y="f117"/>
                </a:cxn>
                <a:cxn ang="f87">
                  <a:pos x="f118" y="f119"/>
                </a:cxn>
                <a:cxn ang="f87">
                  <a:pos x="f120" y="f121"/>
                </a:cxn>
                <a:cxn ang="f87">
                  <a:pos x="f110" y="f119"/>
                </a:cxn>
                <a:cxn ang="f87">
                  <a:pos x="f122" y="f123"/>
                </a:cxn>
                <a:cxn ang="f87">
                  <a:pos x="f108" y="f109"/>
                </a:cxn>
              </a:cxnLst>
              <a:rect l="f104" t="f107" r="f105" b="f106"/>
              <a:pathLst>
                <a:path w="1575127" h="1287731">
                  <a:moveTo>
                    <a:pt x="f5" y="f8"/>
                  </a:moveTo>
                  <a:cubicBezTo>
                    <a:pt x="f5" y="f9"/>
                    <a:pt x="f10" y="f11"/>
                    <a:pt x="f12" y="f13"/>
                  </a:cubicBez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6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7"/>
                  </a:cubicBezTo>
                  <a:cubicBezTo>
                    <a:pt x="f16" y="f37"/>
                    <a:pt x="f39" y="f35"/>
                    <a:pt x="f12" y="f33"/>
                  </a:cubicBezTo>
                  <a:cubicBezTo>
                    <a:pt x="f10" y="f31"/>
                    <a:pt x="f17" y="f29"/>
                    <a:pt x="f40" y="f41"/>
                  </a:cubicBezTo>
                  <a:cubicBezTo>
                    <a:pt x="f17" y="f41"/>
                    <a:pt x="f17" y="f8"/>
                    <a:pt x="f5" y="f8"/>
                  </a:cubicBez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</a:ln>
          </p:spPr>
          <p:txBody>
            <a:bodyPr vert="horz" wrap="square" lIns="253535" tIns="211445" rIns="253535" bIns="211445" anchor="ctr" anchorCtr="1" compatLnSpc="1"/>
            <a:lstStyle/>
            <a:p>
              <a:pPr marL="0" marR="0" lvl="0" indent="0" algn="ctr" defTabSz="8001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Gestação e Parto</a:t>
              </a:r>
              <a:endParaRPr lang="pt-BR" sz="18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1" name="Forma livre 20"/>
            <p:cNvSpPr/>
            <p:nvPr/>
          </p:nvSpPr>
          <p:spPr>
            <a:xfrm rot="17280006">
              <a:off x="6870647" y="3603806"/>
              <a:ext cx="336919" cy="434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6916"/>
                <a:gd name="f7" fmla="val 434609"/>
                <a:gd name="f8" fmla="val 347687"/>
                <a:gd name="f9" fmla="val 168458"/>
                <a:gd name="f10" fmla="val 217304"/>
                <a:gd name="f11" fmla="val 86922"/>
                <a:gd name="f12" fmla="+- 0 0 -90"/>
                <a:gd name="f13" fmla="*/ f3 1 336916"/>
                <a:gd name="f14" fmla="*/ f4 1 434609"/>
                <a:gd name="f15" fmla="+- f7 0 f5"/>
                <a:gd name="f16" fmla="+- f6 0 f5"/>
                <a:gd name="f17" fmla="*/ f12 f0 1"/>
                <a:gd name="f18" fmla="*/ f16 1 336916"/>
                <a:gd name="f19" fmla="*/ f15 1 434609"/>
                <a:gd name="f20" fmla="*/ 0 f16 1"/>
                <a:gd name="f21" fmla="*/ 86922 f15 1"/>
                <a:gd name="f22" fmla="*/ 168458 f16 1"/>
                <a:gd name="f23" fmla="*/ 0 f15 1"/>
                <a:gd name="f24" fmla="*/ 336916 f16 1"/>
                <a:gd name="f25" fmla="*/ 217305 f15 1"/>
                <a:gd name="f26" fmla="*/ 434609 f15 1"/>
                <a:gd name="f27" fmla="*/ 347687 f15 1"/>
                <a:gd name="f28" fmla="*/ f17 1 f2"/>
                <a:gd name="f29" fmla="*/ f20 1 336916"/>
                <a:gd name="f30" fmla="*/ f21 1 434609"/>
                <a:gd name="f31" fmla="*/ f22 1 336916"/>
                <a:gd name="f32" fmla="*/ f23 1 434609"/>
                <a:gd name="f33" fmla="*/ f24 1 336916"/>
                <a:gd name="f34" fmla="*/ f25 1 434609"/>
                <a:gd name="f35" fmla="*/ f26 1 434609"/>
                <a:gd name="f36" fmla="*/ f27 1 434609"/>
                <a:gd name="f37" fmla="*/ f5 1 f18"/>
                <a:gd name="f38" fmla="*/ f6 1 f18"/>
                <a:gd name="f39" fmla="*/ f5 1 f19"/>
                <a:gd name="f40" fmla="*/ f7 1 f19"/>
                <a:gd name="f41" fmla="+- f28 0 f1"/>
                <a:gd name="f42" fmla="*/ f29 1 f18"/>
                <a:gd name="f43" fmla="*/ f30 1 f19"/>
                <a:gd name="f44" fmla="*/ f31 1 f18"/>
                <a:gd name="f45" fmla="*/ f32 1 f19"/>
                <a:gd name="f46" fmla="*/ f33 1 f18"/>
                <a:gd name="f47" fmla="*/ f34 1 f19"/>
                <a:gd name="f48" fmla="*/ f35 1 f19"/>
                <a:gd name="f49" fmla="*/ f36 1 f19"/>
                <a:gd name="f50" fmla="*/ f37 f13 1"/>
                <a:gd name="f51" fmla="*/ f38 f13 1"/>
                <a:gd name="f52" fmla="*/ f40 f14 1"/>
                <a:gd name="f53" fmla="*/ f39 f14 1"/>
                <a:gd name="f54" fmla="*/ f42 f13 1"/>
                <a:gd name="f55" fmla="*/ f43 f14 1"/>
                <a:gd name="f56" fmla="*/ f44 f13 1"/>
                <a:gd name="f57" fmla="*/ f45 f14 1"/>
                <a:gd name="f58" fmla="*/ f46 f13 1"/>
                <a:gd name="f59" fmla="*/ f47 f14 1"/>
                <a:gd name="f60" fmla="*/ f48 f14 1"/>
                <a:gd name="f61" fmla="*/ f49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4" y="f55"/>
                </a:cxn>
                <a:cxn ang="f41">
                  <a:pos x="f56" y="f55"/>
                </a:cxn>
                <a:cxn ang="f41">
                  <a:pos x="f56" y="f57"/>
                </a:cxn>
                <a:cxn ang="f41">
                  <a:pos x="f58" y="f59"/>
                </a:cxn>
                <a:cxn ang="f41">
                  <a:pos x="f56" y="f60"/>
                </a:cxn>
                <a:cxn ang="f41">
                  <a:pos x="f56" y="f61"/>
                </a:cxn>
                <a:cxn ang="f41">
                  <a:pos x="f54" y="f61"/>
                </a:cxn>
                <a:cxn ang="f41">
                  <a:pos x="f54" y="f55"/>
                </a:cxn>
              </a:cxnLst>
              <a:rect l="f50" t="f53" r="f51" b="f52"/>
              <a:pathLst>
                <a:path w="336916" h="434609">
                  <a:moveTo>
                    <a:pt x="f6" y="f8"/>
                  </a:moveTo>
                  <a:lnTo>
                    <a:pt x="f9" y="f8"/>
                  </a:lnTo>
                  <a:lnTo>
                    <a:pt x="f9" y="f7"/>
                  </a:lnTo>
                  <a:lnTo>
                    <a:pt x="f5" y="f10"/>
                  </a:lnTo>
                  <a:lnTo>
                    <a:pt x="f9" y="f5"/>
                  </a:lnTo>
                  <a:lnTo>
                    <a:pt x="f9" y="f11"/>
                  </a:lnTo>
                  <a:lnTo>
                    <a:pt x="f6" y="f11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B2C1DB"/>
            </a:solidFill>
            <a:ln>
              <a:noFill/>
              <a:prstDash val="solid"/>
            </a:ln>
          </p:spPr>
          <p:txBody>
            <a:bodyPr vert="horz" wrap="square" lIns="101077" tIns="86922" rIns="0" bIns="86922" anchor="ctr" anchorCtr="1" compatLnSpc="1"/>
            <a:lstStyle/>
            <a:p>
              <a:pPr marL="0" marR="0" lvl="0" indent="0" algn="ctr" defTabSz="8001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2" name="Forma livre 21"/>
            <p:cNvSpPr/>
            <p:nvPr/>
          </p:nvSpPr>
          <p:spPr>
            <a:xfrm>
              <a:off x="6095106" y="4100955"/>
              <a:ext cx="1287731" cy="12877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87731"/>
                <a:gd name="f7" fmla="val 643866"/>
                <a:gd name="f8" fmla="val 473102"/>
                <a:gd name="f9" fmla="val 67836"/>
                <a:gd name="f10" fmla="val 309332"/>
                <a:gd name="f11" fmla="val 188585"/>
                <a:gd name="f12" fmla="val 188584"/>
                <a:gd name="f13" fmla="val 309334"/>
                <a:gd name="f14" fmla="val 473104"/>
                <a:gd name="f15" fmla="val 643867"/>
                <a:gd name="f16" fmla="val 1"/>
                <a:gd name="f17" fmla="val 814631"/>
                <a:gd name="f18" fmla="val 978401"/>
                <a:gd name="f19" fmla="val 67837"/>
                <a:gd name="f20" fmla="val 1099149"/>
                <a:gd name="f21" fmla="val 188586"/>
                <a:gd name="f22" fmla="val 1219897"/>
                <a:gd name="f23" fmla="val 309335"/>
                <a:gd name="f24" fmla="val 1287733"/>
                <a:gd name="f25" fmla="val 473105"/>
                <a:gd name="f26" fmla="val 1287732"/>
                <a:gd name="f27" fmla="val 643868"/>
                <a:gd name="f28" fmla="val 814632"/>
                <a:gd name="f29" fmla="val 1219896"/>
                <a:gd name="f30" fmla="val 978402"/>
                <a:gd name="f31" fmla="val 1099148"/>
                <a:gd name="f32" fmla="val 1099150"/>
                <a:gd name="f33" fmla="val 978400"/>
                <a:gd name="f34" fmla="val 1219898"/>
                <a:gd name="f35" fmla="val 814630"/>
                <a:gd name="f36" fmla="val 1287734"/>
                <a:gd name="f37" fmla="+- 0 0 -90"/>
                <a:gd name="f38" fmla="*/ f3 1 1287731"/>
                <a:gd name="f39" fmla="*/ f4 1 1287731"/>
                <a:gd name="f40" fmla="+- f6 0 f5"/>
                <a:gd name="f41" fmla="*/ f37 f0 1"/>
                <a:gd name="f42" fmla="*/ f40 1 1287731"/>
                <a:gd name="f43" fmla="*/ 0 f40 1"/>
                <a:gd name="f44" fmla="*/ 643866 f40 1"/>
                <a:gd name="f45" fmla="*/ 188585 f40 1"/>
                <a:gd name="f46" fmla="*/ 188584 f40 1"/>
                <a:gd name="f47" fmla="*/ 643867 f40 1"/>
                <a:gd name="f48" fmla="*/ 1 f40 1"/>
                <a:gd name="f49" fmla="*/ 1099149 f40 1"/>
                <a:gd name="f50" fmla="*/ 188586 f40 1"/>
                <a:gd name="f51" fmla="*/ 1287732 f40 1"/>
                <a:gd name="f52" fmla="*/ 643868 f40 1"/>
                <a:gd name="f53" fmla="*/ 1099148 f40 1"/>
                <a:gd name="f54" fmla="*/ 1099150 f40 1"/>
                <a:gd name="f55" fmla="*/ 1287734 f40 1"/>
                <a:gd name="f56" fmla="*/ f41 1 f2"/>
                <a:gd name="f57" fmla="*/ f43 1 1287731"/>
                <a:gd name="f58" fmla="*/ f44 1 1287731"/>
                <a:gd name="f59" fmla="*/ f45 1 1287731"/>
                <a:gd name="f60" fmla="*/ f46 1 1287731"/>
                <a:gd name="f61" fmla="*/ f47 1 1287731"/>
                <a:gd name="f62" fmla="*/ f48 1 1287731"/>
                <a:gd name="f63" fmla="*/ f49 1 1287731"/>
                <a:gd name="f64" fmla="*/ f50 1 1287731"/>
                <a:gd name="f65" fmla="*/ f51 1 1287731"/>
                <a:gd name="f66" fmla="*/ f52 1 1287731"/>
                <a:gd name="f67" fmla="*/ f53 1 1287731"/>
                <a:gd name="f68" fmla="*/ f54 1 1287731"/>
                <a:gd name="f69" fmla="*/ f55 1 1287731"/>
                <a:gd name="f70" fmla="*/ f5 1 f42"/>
                <a:gd name="f71" fmla="*/ f6 1 f42"/>
                <a:gd name="f72" fmla="+- f56 0 f1"/>
                <a:gd name="f73" fmla="*/ f57 1 f42"/>
                <a:gd name="f74" fmla="*/ f58 1 f42"/>
                <a:gd name="f75" fmla="*/ f59 1 f42"/>
                <a:gd name="f76" fmla="*/ f60 1 f42"/>
                <a:gd name="f77" fmla="*/ f61 1 f42"/>
                <a:gd name="f78" fmla="*/ f62 1 f42"/>
                <a:gd name="f79" fmla="*/ f63 1 f42"/>
                <a:gd name="f80" fmla="*/ f64 1 f42"/>
                <a:gd name="f81" fmla="*/ f65 1 f42"/>
                <a:gd name="f82" fmla="*/ f66 1 f42"/>
                <a:gd name="f83" fmla="*/ f67 1 f42"/>
                <a:gd name="f84" fmla="*/ f68 1 f42"/>
                <a:gd name="f85" fmla="*/ f69 1 f42"/>
                <a:gd name="f86" fmla="*/ f70 f38 1"/>
                <a:gd name="f87" fmla="*/ f71 f38 1"/>
                <a:gd name="f88" fmla="*/ f71 f39 1"/>
                <a:gd name="f89" fmla="*/ f70 f39 1"/>
                <a:gd name="f90" fmla="*/ f73 f38 1"/>
                <a:gd name="f91" fmla="*/ f74 f39 1"/>
                <a:gd name="f92" fmla="*/ f75 f38 1"/>
                <a:gd name="f93" fmla="*/ f76 f39 1"/>
                <a:gd name="f94" fmla="*/ f77 f38 1"/>
                <a:gd name="f95" fmla="*/ f78 f39 1"/>
                <a:gd name="f96" fmla="*/ f79 f38 1"/>
                <a:gd name="f97" fmla="*/ f80 f39 1"/>
                <a:gd name="f98" fmla="*/ f81 f38 1"/>
                <a:gd name="f99" fmla="*/ f82 f39 1"/>
                <a:gd name="f100" fmla="*/ f83 f38 1"/>
                <a:gd name="f101" fmla="*/ f84 f39 1"/>
                <a:gd name="f102" fmla="*/ f74 f38 1"/>
                <a:gd name="f103" fmla="*/ f85 f39 1"/>
                <a:gd name="f104" fmla="*/ f76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2">
                  <a:pos x="f90" y="f91"/>
                </a:cxn>
                <a:cxn ang="f72">
                  <a:pos x="f92" y="f93"/>
                </a:cxn>
                <a:cxn ang="f72">
                  <a:pos x="f94" y="f95"/>
                </a:cxn>
                <a:cxn ang="f72">
                  <a:pos x="f96" y="f97"/>
                </a:cxn>
                <a:cxn ang="f72">
                  <a:pos x="f98" y="f99"/>
                </a:cxn>
                <a:cxn ang="f72">
                  <a:pos x="f100" y="f101"/>
                </a:cxn>
                <a:cxn ang="f72">
                  <a:pos x="f102" y="f103"/>
                </a:cxn>
                <a:cxn ang="f72">
                  <a:pos x="f104" y="f101"/>
                </a:cxn>
                <a:cxn ang="f72">
                  <a:pos x="f90" y="f99"/>
                </a:cxn>
                <a:cxn ang="f72">
                  <a:pos x="f90" y="f91"/>
                </a:cxn>
              </a:cxnLst>
              <a:rect l="f86" t="f89" r="f87" b="f88"/>
              <a:pathLst>
                <a:path w="1287731" h="1287731">
                  <a:moveTo>
                    <a:pt x="f5" y="f7"/>
                  </a:moveTo>
                  <a:cubicBezTo>
                    <a:pt x="f5" y="f8"/>
                    <a:pt x="f9" y="f10"/>
                    <a:pt x="f11" y="f12"/>
                  </a:cubicBezTo>
                  <a:cubicBezTo>
                    <a:pt x="f13" y="f9"/>
                    <a:pt x="f14" y="f5"/>
                    <a:pt x="f15" y="f16"/>
                  </a:cubicBezTo>
                  <a:cubicBezTo>
                    <a:pt x="f17" y="f16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6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7" y="f36"/>
                  </a:cubicBezTo>
                  <a:cubicBezTo>
                    <a:pt x="f8" y="f36"/>
                    <a:pt x="f10" y="f34"/>
                    <a:pt x="f12" y="f32"/>
                  </a:cubicBezTo>
                  <a:cubicBezTo>
                    <a:pt x="f9" y="f30"/>
                    <a:pt x="f5" y="f28"/>
                    <a:pt x="f5" y="f27"/>
                  </a:cubicBezTo>
                  <a:lnTo>
                    <a:pt x="f5" y="f7"/>
                  </a:ln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</a:ln>
          </p:spPr>
          <p:txBody>
            <a:bodyPr vert="horz" wrap="square" lIns="211445" tIns="211445" rIns="211445" bIns="211445" anchor="ctr" anchorCtr="1" compatLnSpc="1"/>
            <a:lstStyle/>
            <a:p>
              <a:pPr marL="0" marR="0" lvl="0" indent="0" algn="ctr" defTabSz="8001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Lactação</a:t>
              </a:r>
              <a:endParaRPr lang="pt-BR" sz="18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3" name="Forma livre 22"/>
            <p:cNvSpPr/>
            <p:nvPr/>
          </p:nvSpPr>
          <p:spPr>
            <a:xfrm>
              <a:off x="5716801" y="4527523"/>
              <a:ext cx="267343" cy="434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7339"/>
                <a:gd name="f7" fmla="val 434609"/>
                <a:gd name="f8" fmla="val 347687"/>
                <a:gd name="f9" fmla="val 133669"/>
                <a:gd name="f10" fmla="val 217304"/>
                <a:gd name="f11" fmla="val 86922"/>
                <a:gd name="f12" fmla="+- 0 0 -90"/>
                <a:gd name="f13" fmla="*/ f3 1 267339"/>
                <a:gd name="f14" fmla="*/ f4 1 434609"/>
                <a:gd name="f15" fmla="+- f7 0 f5"/>
                <a:gd name="f16" fmla="+- f6 0 f5"/>
                <a:gd name="f17" fmla="*/ f12 f0 1"/>
                <a:gd name="f18" fmla="*/ f16 1 267339"/>
                <a:gd name="f19" fmla="*/ f15 1 434609"/>
                <a:gd name="f20" fmla="*/ 0 f16 1"/>
                <a:gd name="f21" fmla="*/ 86922 f15 1"/>
                <a:gd name="f22" fmla="*/ 133670 f16 1"/>
                <a:gd name="f23" fmla="*/ 0 f15 1"/>
                <a:gd name="f24" fmla="*/ 267339 f16 1"/>
                <a:gd name="f25" fmla="*/ 217305 f15 1"/>
                <a:gd name="f26" fmla="*/ 434609 f15 1"/>
                <a:gd name="f27" fmla="*/ 347687 f15 1"/>
                <a:gd name="f28" fmla="*/ f17 1 f2"/>
                <a:gd name="f29" fmla="*/ f20 1 267339"/>
                <a:gd name="f30" fmla="*/ f21 1 434609"/>
                <a:gd name="f31" fmla="*/ f22 1 267339"/>
                <a:gd name="f32" fmla="*/ f23 1 434609"/>
                <a:gd name="f33" fmla="*/ f24 1 267339"/>
                <a:gd name="f34" fmla="*/ f25 1 434609"/>
                <a:gd name="f35" fmla="*/ f26 1 434609"/>
                <a:gd name="f36" fmla="*/ f27 1 434609"/>
                <a:gd name="f37" fmla="*/ f5 1 f18"/>
                <a:gd name="f38" fmla="*/ f6 1 f18"/>
                <a:gd name="f39" fmla="*/ f5 1 f19"/>
                <a:gd name="f40" fmla="*/ f7 1 f19"/>
                <a:gd name="f41" fmla="+- f28 0 f1"/>
                <a:gd name="f42" fmla="*/ f29 1 f18"/>
                <a:gd name="f43" fmla="*/ f30 1 f19"/>
                <a:gd name="f44" fmla="*/ f31 1 f18"/>
                <a:gd name="f45" fmla="*/ f32 1 f19"/>
                <a:gd name="f46" fmla="*/ f33 1 f18"/>
                <a:gd name="f47" fmla="*/ f34 1 f19"/>
                <a:gd name="f48" fmla="*/ f35 1 f19"/>
                <a:gd name="f49" fmla="*/ f36 1 f19"/>
                <a:gd name="f50" fmla="*/ f37 f13 1"/>
                <a:gd name="f51" fmla="*/ f38 f13 1"/>
                <a:gd name="f52" fmla="*/ f40 f14 1"/>
                <a:gd name="f53" fmla="*/ f39 f14 1"/>
                <a:gd name="f54" fmla="*/ f42 f13 1"/>
                <a:gd name="f55" fmla="*/ f43 f14 1"/>
                <a:gd name="f56" fmla="*/ f44 f13 1"/>
                <a:gd name="f57" fmla="*/ f45 f14 1"/>
                <a:gd name="f58" fmla="*/ f46 f13 1"/>
                <a:gd name="f59" fmla="*/ f47 f14 1"/>
                <a:gd name="f60" fmla="*/ f48 f14 1"/>
                <a:gd name="f61" fmla="*/ f49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4" y="f55"/>
                </a:cxn>
                <a:cxn ang="f41">
                  <a:pos x="f56" y="f55"/>
                </a:cxn>
                <a:cxn ang="f41">
                  <a:pos x="f56" y="f57"/>
                </a:cxn>
                <a:cxn ang="f41">
                  <a:pos x="f58" y="f59"/>
                </a:cxn>
                <a:cxn ang="f41">
                  <a:pos x="f56" y="f60"/>
                </a:cxn>
                <a:cxn ang="f41">
                  <a:pos x="f56" y="f61"/>
                </a:cxn>
                <a:cxn ang="f41">
                  <a:pos x="f54" y="f61"/>
                </a:cxn>
                <a:cxn ang="f41">
                  <a:pos x="f54" y="f55"/>
                </a:cxn>
              </a:cxnLst>
              <a:rect l="f50" t="f53" r="f51" b="f52"/>
              <a:pathLst>
                <a:path w="267339" h="434609">
                  <a:moveTo>
                    <a:pt x="f6" y="f8"/>
                  </a:moveTo>
                  <a:lnTo>
                    <a:pt x="f9" y="f8"/>
                  </a:lnTo>
                  <a:lnTo>
                    <a:pt x="f9" y="f7"/>
                  </a:lnTo>
                  <a:lnTo>
                    <a:pt x="f5" y="f10"/>
                  </a:lnTo>
                  <a:lnTo>
                    <a:pt x="f9" y="f5"/>
                  </a:lnTo>
                  <a:lnTo>
                    <a:pt x="f9" y="f11"/>
                  </a:lnTo>
                  <a:lnTo>
                    <a:pt x="f6" y="f11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B2C1DB"/>
            </a:solidFill>
            <a:ln>
              <a:noFill/>
              <a:prstDash val="solid"/>
            </a:ln>
          </p:spPr>
          <p:txBody>
            <a:bodyPr vert="horz" wrap="square" lIns="80202" tIns="86922" rIns="0" bIns="86922" anchor="ctr" anchorCtr="1" compatLnSpc="1"/>
            <a:lstStyle/>
            <a:p>
              <a:pPr marL="0" marR="0" lvl="0" indent="0" algn="ctr" defTabSz="8001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4" name="Forma livre 23"/>
            <p:cNvSpPr/>
            <p:nvPr/>
          </p:nvSpPr>
          <p:spPr>
            <a:xfrm>
              <a:off x="4019519" y="4100955"/>
              <a:ext cx="1571176" cy="12877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71174"/>
                <a:gd name="f7" fmla="val 1287731"/>
                <a:gd name="f8" fmla="val 643866"/>
                <a:gd name="f9" fmla="val 450940"/>
                <a:gd name="f10" fmla="val 105553"/>
                <a:gd name="f11" fmla="val 268182"/>
                <a:gd name="f12" fmla="val 287609"/>
                <a:gd name="f13" fmla="val 145887"/>
                <a:gd name="f14" fmla="val 428043"/>
                <a:gd name="f15" fmla="val 51552"/>
                <a:gd name="f16" fmla="val 604013"/>
                <a:gd name="f17" fmla="val 785588"/>
                <a:gd name="f18" fmla="val 967164"/>
                <a:gd name="f19" fmla="val 1143133"/>
                <a:gd name="f20" fmla="val 1283567"/>
                <a:gd name="f21" fmla="val 145888"/>
                <a:gd name="f22" fmla="val 1465622"/>
                <a:gd name="f23" fmla="val 268183"/>
                <a:gd name="f24" fmla="val 1571175"/>
                <a:gd name="f25" fmla="val 450942"/>
                <a:gd name="f26" fmla="val 643868"/>
                <a:gd name="f27" fmla="val 836794"/>
                <a:gd name="f28" fmla="val 1465621"/>
                <a:gd name="f29" fmla="val 1019553"/>
                <a:gd name="f30" fmla="val 1283566"/>
                <a:gd name="f31" fmla="val 1141847"/>
                <a:gd name="f32" fmla="val 1143132"/>
                <a:gd name="f33" fmla="val 1236182"/>
                <a:gd name="f34" fmla="val 967163"/>
                <a:gd name="f35" fmla="val 1287734"/>
                <a:gd name="f36" fmla="val 785587"/>
                <a:gd name="f37" fmla="val 604011"/>
                <a:gd name="f38" fmla="val 428042"/>
                <a:gd name="f39" fmla="val 287608"/>
                <a:gd name="f40" fmla="val 1141846"/>
                <a:gd name="f41" fmla="val 105552"/>
                <a:gd name="f42" fmla="val 1019551"/>
                <a:gd name="f43" fmla="val 836792"/>
                <a:gd name="f44" fmla="val 643867"/>
                <a:gd name="f45" fmla="+- 0 0 -90"/>
                <a:gd name="f46" fmla="*/ f3 1 1571174"/>
                <a:gd name="f47" fmla="*/ f4 1 1287731"/>
                <a:gd name="f48" fmla="+- f7 0 f5"/>
                <a:gd name="f49" fmla="+- f6 0 f5"/>
                <a:gd name="f50" fmla="*/ f45 f0 1"/>
                <a:gd name="f51" fmla="*/ f49 1 1571174"/>
                <a:gd name="f52" fmla="*/ f48 1 1287731"/>
                <a:gd name="f53" fmla="*/ 0 f49 1"/>
                <a:gd name="f54" fmla="*/ 643866 f48 1"/>
                <a:gd name="f55" fmla="*/ 287609 f49 1"/>
                <a:gd name="f56" fmla="*/ 145887 f48 1"/>
                <a:gd name="f57" fmla="*/ 785588 f49 1"/>
                <a:gd name="f58" fmla="*/ 0 f48 1"/>
                <a:gd name="f59" fmla="*/ 1283567 f49 1"/>
                <a:gd name="f60" fmla="*/ 145888 f48 1"/>
                <a:gd name="f61" fmla="*/ 1571174 f49 1"/>
                <a:gd name="f62" fmla="*/ 643868 f48 1"/>
                <a:gd name="f63" fmla="*/ 1283566 f49 1"/>
                <a:gd name="f64" fmla="*/ 1141847 f48 1"/>
                <a:gd name="f65" fmla="*/ 785587 f49 1"/>
                <a:gd name="f66" fmla="*/ 1287734 f48 1"/>
                <a:gd name="f67" fmla="*/ 287608 f49 1"/>
                <a:gd name="f68" fmla="*/ 1141846 f48 1"/>
                <a:gd name="f69" fmla="*/ 643867 f48 1"/>
                <a:gd name="f70" fmla="*/ f50 1 f2"/>
                <a:gd name="f71" fmla="*/ f53 1 1571174"/>
                <a:gd name="f72" fmla="*/ f54 1 1287731"/>
                <a:gd name="f73" fmla="*/ f55 1 1571174"/>
                <a:gd name="f74" fmla="*/ f56 1 1287731"/>
                <a:gd name="f75" fmla="*/ f57 1 1571174"/>
                <a:gd name="f76" fmla="*/ f58 1 1287731"/>
                <a:gd name="f77" fmla="*/ f59 1 1571174"/>
                <a:gd name="f78" fmla="*/ f60 1 1287731"/>
                <a:gd name="f79" fmla="*/ f61 1 1571174"/>
                <a:gd name="f80" fmla="*/ f62 1 1287731"/>
                <a:gd name="f81" fmla="*/ f63 1 1571174"/>
                <a:gd name="f82" fmla="*/ f64 1 1287731"/>
                <a:gd name="f83" fmla="*/ f65 1 1571174"/>
                <a:gd name="f84" fmla="*/ f66 1 1287731"/>
                <a:gd name="f85" fmla="*/ f67 1 1571174"/>
                <a:gd name="f86" fmla="*/ f68 1 1287731"/>
                <a:gd name="f87" fmla="*/ f69 1 1287731"/>
                <a:gd name="f88" fmla="*/ f5 1 f51"/>
                <a:gd name="f89" fmla="*/ f6 1 f51"/>
                <a:gd name="f90" fmla="*/ f5 1 f52"/>
                <a:gd name="f91" fmla="*/ f7 1 f52"/>
                <a:gd name="f92" fmla="+- f70 0 f1"/>
                <a:gd name="f93" fmla="*/ f71 1 f51"/>
                <a:gd name="f94" fmla="*/ f72 1 f52"/>
                <a:gd name="f95" fmla="*/ f73 1 f51"/>
                <a:gd name="f96" fmla="*/ f74 1 f52"/>
                <a:gd name="f97" fmla="*/ f75 1 f51"/>
                <a:gd name="f98" fmla="*/ f76 1 f52"/>
                <a:gd name="f99" fmla="*/ f77 1 f51"/>
                <a:gd name="f100" fmla="*/ f78 1 f52"/>
                <a:gd name="f101" fmla="*/ f79 1 f51"/>
                <a:gd name="f102" fmla="*/ f80 1 f52"/>
                <a:gd name="f103" fmla="*/ f81 1 f51"/>
                <a:gd name="f104" fmla="*/ f82 1 f52"/>
                <a:gd name="f105" fmla="*/ f83 1 f51"/>
                <a:gd name="f106" fmla="*/ f84 1 f52"/>
                <a:gd name="f107" fmla="*/ f85 1 f51"/>
                <a:gd name="f108" fmla="*/ f86 1 f52"/>
                <a:gd name="f109" fmla="*/ f87 1 f52"/>
                <a:gd name="f110" fmla="*/ f88 f46 1"/>
                <a:gd name="f111" fmla="*/ f89 f46 1"/>
                <a:gd name="f112" fmla="*/ f91 f47 1"/>
                <a:gd name="f113" fmla="*/ f90 f47 1"/>
                <a:gd name="f114" fmla="*/ f93 f46 1"/>
                <a:gd name="f115" fmla="*/ f94 f47 1"/>
                <a:gd name="f116" fmla="*/ f95 f46 1"/>
                <a:gd name="f117" fmla="*/ f96 f47 1"/>
                <a:gd name="f118" fmla="*/ f97 f46 1"/>
                <a:gd name="f119" fmla="*/ f98 f47 1"/>
                <a:gd name="f120" fmla="*/ f99 f46 1"/>
                <a:gd name="f121" fmla="*/ f100 f47 1"/>
                <a:gd name="f122" fmla="*/ f101 f46 1"/>
                <a:gd name="f123" fmla="*/ f102 f47 1"/>
                <a:gd name="f124" fmla="*/ f103 f46 1"/>
                <a:gd name="f125" fmla="*/ f104 f47 1"/>
                <a:gd name="f126" fmla="*/ f105 f46 1"/>
                <a:gd name="f127" fmla="*/ f106 f47 1"/>
                <a:gd name="f128" fmla="*/ f107 f46 1"/>
                <a:gd name="f129" fmla="*/ f108 f47 1"/>
                <a:gd name="f130" fmla="*/ f109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2">
                  <a:pos x="f114" y="f115"/>
                </a:cxn>
                <a:cxn ang="f92">
                  <a:pos x="f116" y="f117"/>
                </a:cxn>
                <a:cxn ang="f92">
                  <a:pos x="f118" y="f119"/>
                </a:cxn>
                <a:cxn ang="f92">
                  <a:pos x="f120" y="f121"/>
                </a:cxn>
                <a:cxn ang="f92">
                  <a:pos x="f122" y="f123"/>
                </a:cxn>
                <a:cxn ang="f92">
                  <a:pos x="f124" y="f125"/>
                </a:cxn>
                <a:cxn ang="f92">
                  <a:pos x="f126" y="f127"/>
                </a:cxn>
                <a:cxn ang="f92">
                  <a:pos x="f128" y="f129"/>
                </a:cxn>
                <a:cxn ang="f92">
                  <a:pos x="f114" y="f130"/>
                </a:cxn>
                <a:cxn ang="f92">
                  <a:pos x="f114" y="f115"/>
                </a:cxn>
              </a:cxnLst>
              <a:rect l="f110" t="f113" r="f111" b="f112"/>
              <a:pathLst>
                <a:path w="1571174" h="1287731">
                  <a:moveTo>
                    <a:pt x="f5" y="f8"/>
                  </a:moveTo>
                  <a:cubicBezTo>
                    <a:pt x="f5" y="f9"/>
                    <a:pt x="f10" y="f11"/>
                    <a:pt x="f12" y="f13"/>
                  </a:cubicBezTo>
                  <a:cubicBezTo>
                    <a:pt x="f14" y="f15"/>
                    <a:pt x="f16" y="f5"/>
                    <a:pt x="f17" y="f5"/>
                  </a:cubicBezTo>
                  <a:cubicBezTo>
                    <a:pt x="f18" y="f5"/>
                    <a:pt x="f19" y="f15"/>
                    <a:pt x="f20" y="f21"/>
                  </a:cubicBezTo>
                  <a:cubicBezTo>
                    <a:pt x="f22" y="f23"/>
                    <a:pt x="f24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5"/>
                  </a:cubicBezTo>
                  <a:cubicBezTo>
                    <a:pt x="f37" y="f35"/>
                    <a:pt x="f38" y="f33"/>
                    <a:pt x="f39" y="f40"/>
                  </a:cubicBezTo>
                  <a:cubicBezTo>
                    <a:pt x="f41" y="f42"/>
                    <a:pt x="f5" y="f43"/>
                    <a:pt x="f5" y="f44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</a:ln>
          </p:spPr>
          <p:txBody>
            <a:bodyPr vert="horz" wrap="square" lIns="252950" tIns="211445" rIns="252950" bIns="211445" anchor="ctr" anchorCtr="1" compatLnSpc="1"/>
            <a:lstStyle/>
            <a:p>
              <a:pPr marL="0" marR="0" lvl="0" indent="0" algn="ctr" defTabSz="8001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 dirty="0" err="1">
                  <a:solidFill>
                    <a:srgbClr val="FFFFFF"/>
                  </a:solidFill>
                  <a:uFillTx/>
                  <a:latin typeface="Calibri"/>
                </a:rPr>
                <a:t>Desmama</a:t>
              </a:r>
              <a:endParaRPr lang="pt-BR" sz="1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5" name="Forma livre 24"/>
            <p:cNvSpPr/>
            <p:nvPr/>
          </p:nvSpPr>
          <p:spPr>
            <a:xfrm rot="4320010">
              <a:off x="4343510" y="3616882"/>
              <a:ext cx="331433" cy="434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1434"/>
                <a:gd name="f7" fmla="val 434609"/>
                <a:gd name="f8" fmla="val 347687"/>
                <a:gd name="f9" fmla="val 165717"/>
                <a:gd name="f10" fmla="val 217304"/>
                <a:gd name="f11" fmla="val 86922"/>
                <a:gd name="f12" fmla="+- 0 0 -90"/>
                <a:gd name="f13" fmla="*/ f3 1 331434"/>
                <a:gd name="f14" fmla="*/ f4 1 434609"/>
                <a:gd name="f15" fmla="+- f7 0 f5"/>
                <a:gd name="f16" fmla="+- f6 0 f5"/>
                <a:gd name="f17" fmla="*/ f12 f0 1"/>
                <a:gd name="f18" fmla="*/ f16 1 331434"/>
                <a:gd name="f19" fmla="*/ f15 1 434609"/>
                <a:gd name="f20" fmla="*/ 0 f16 1"/>
                <a:gd name="f21" fmla="*/ 86922 f15 1"/>
                <a:gd name="f22" fmla="*/ 165717 f16 1"/>
                <a:gd name="f23" fmla="*/ 0 f15 1"/>
                <a:gd name="f24" fmla="*/ 331434 f16 1"/>
                <a:gd name="f25" fmla="*/ 217305 f15 1"/>
                <a:gd name="f26" fmla="*/ 434609 f15 1"/>
                <a:gd name="f27" fmla="*/ 347687 f15 1"/>
                <a:gd name="f28" fmla="*/ f17 1 f2"/>
                <a:gd name="f29" fmla="*/ f20 1 331434"/>
                <a:gd name="f30" fmla="*/ f21 1 434609"/>
                <a:gd name="f31" fmla="*/ f22 1 331434"/>
                <a:gd name="f32" fmla="*/ f23 1 434609"/>
                <a:gd name="f33" fmla="*/ f24 1 331434"/>
                <a:gd name="f34" fmla="*/ f25 1 434609"/>
                <a:gd name="f35" fmla="*/ f26 1 434609"/>
                <a:gd name="f36" fmla="*/ f27 1 434609"/>
                <a:gd name="f37" fmla="*/ f5 1 f18"/>
                <a:gd name="f38" fmla="*/ f6 1 f18"/>
                <a:gd name="f39" fmla="*/ f5 1 f19"/>
                <a:gd name="f40" fmla="*/ f7 1 f19"/>
                <a:gd name="f41" fmla="+- f28 0 f1"/>
                <a:gd name="f42" fmla="*/ f29 1 f18"/>
                <a:gd name="f43" fmla="*/ f30 1 f19"/>
                <a:gd name="f44" fmla="*/ f31 1 f18"/>
                <a:gd name="f45" fmla="*/ f32 1 f19"/>
                <a:gd name="f46" fmla="*/ f33 1 f18"/>
                <a:gd name="f47" fmla="*/ f34 1 f19"/>
                <a:gd name="f48" fmla="*/ f35 1 f19"/>
                <a:gd name="f49" fmla="*/ f36 1 f19"/>
                <a:gd name="f50" fmla="*/ f37 f13 1"/>
                <a:gd name="f51" fmla="*/ f38 f13 1"/>
                <a:gd name="f52" fmla="*/ f40 f14 1"/>
                <a:gd name="f53" fmla="*/ f39 f14 1"/>
                <a:gd name="f54" fmla="*/ f42 f13 1"/>
                <a:gd name="f55" fmla="*/ f43 f14 1"/>
                <a:gd name="f56" fmla="*/ f44 f13 1"/>
                <a:gd name="f57" fmla="*/ f45 f14 1"/>
                <a:gd name="f58" fmla="*/ f46 f13 1"/>
                <a:gd name="f59" fmla="*/ f47 f14 1"/>
                <a:gd name="f60" fmla="*/ f48 f14 1"/>
                <a:gd name="f61" fmla="*/ f49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4" y="f55"/>
                </a:cxn>
                <a:cxn ang="f41">
                  <a:pos x="f56" y="f55"/>
                </a:cxn>
                <a:cxn ang="f41">
                  <a:pos x="f56" y="f57"/>
                </a:cxn>
                <a:cxn ang="f41">
                  <a:pos x="f58" y="f59"/>
                </a:cxn>
                <a:cxn ang="f41">
                  <a:pos x="f56" y="f60"/>
                </a:cxn>
                <a:cxn ang="f41">
                  <a:pos x="f56" y="f61"/>
                </a:cxn>
                <a:cxn ang="f41">
                  <a:pos x="f54" y="f61"/>
                </a:cxn>
                <a:cxn ang="f41">
                  <a:pos x="f54" y="f55"/>
                </a:cxn>
              </a:cxnLst>
              <a:rect l="f50" t="f53" r="f51" b="f52"/>
              <a:pathLst>
                <a:path w="331434" h="434609">
                  <a:moveTo>
                    <a:pt x="f6" y="f8"/>
                  </a:moveTo>
                  <a:lnTo>
                    <a:pt x="f9" y="f8"/>
                  </a:lnTo>
                  <a:lnTo>
                    <a:pt x="f9" y="f7"/>
                  </a:lnTo>
                  <a:lnTo>
                    <a:pt x="f5" y="f10"/>
                  </a:lnTo>
                  <a:lnTo>
                    <a:pt x="f9" y="f5"/>
                  </a:lnTo>
                  <a:lnTo>
                    <a:pt x="f9" y="f11"/>
                  </a:lnTo>
                  <a:lnTo>
                    <a:pt x="f6" y="f11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B2C1DB"/>
            </a:solidFill>
            <a:ln>
              <a:noFill/>
              <a:prstDash val="solid"/>
            </a:ln>
          </p:spPr>
          <p:txBody>
            <a:bodyPr vert="horz" wrap="square" lIns="99431" tIns="86922" rIns="0" bIns="86922" anchor="ctr" anchorCtr="1" compatLnSpc="1"/>
            <a:lstStyle/>
            <a:p>
              <a:pPr marL="0" marR="0" lvl="0" indent="0" algn="ctr" defTabSz="8001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6" name="Forma livre 25"/>
            <p:cNvSpPr/>
            <p:nvPr/>
          </p:nvSpPr>
          <p:spPr>
            <a:xfrm>
              <a:off x="3419791" y="2261740"/>
              <a:ext cx="1575438" cy="12877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75436"/>
                <a:gd name="f7" fmla="val 1287731"/>
                <a:gd name="f8" fmla="val 643866"/>
                <a:gd name="f9" fmla="val 450641"/>
                <a:gd name="f10" fmla="val 106167"/>
                <a:gd name="f11" fmla="val 267631"/>
                <a:gd name="f12" fmla="val 289199"/>
                <a:gd name="f13" fmla="val 145346"/>
                <a:gd name="f14" fmla="val 429889"/>
                <a:gd name="f15" fmla="val 51349"/>
                <a:gd name="f16" fmla="val 606011"/>
                <a:gd name="f17" fmla="val 1"/>
                <a:gd name="f18" fmla="val 787720"/>
                <a:gd name="f19" fmla="val 969429"/>
                <a:gd name="f20" fmla="val 1145550"/>
                <a:gd name="f21" fmla="val 51350"/>
                <a:gd name="f22" fmla="val 1286240"/>
                <a:gd name="f23" fmla="val 145347"/>
                <a:gd name="f24" fmla="val 1469271"/>
                <a:gd name="f25" fmla="val 267633"/>
                <a:gd name="f26" fmla="val 1575437"/>
                <a:gd name="f27" fmla="val 450643"/>
                <a:gd name="f28" fmla="val 643868"/>
                <a:gd name="f29" fmla="val 837093"/>
                <a:gd name="f30" fmla="val 1020103"/>
                <a:gd name="f31" fmla="val 1286239"/>
                <a:gd name="f32" fmla="val 1142388"/>
                <a:gd name="f33" fmla="val 1145549"/>
                <a:gd name="f34" fmla="val 1236385"/>
                <a:gd name="f35" fmla="val 969428"/>
                <a:gd name="f36" fmla="val 1287734"/>
                <a:gd name="f37" fmla="val 787718"/>
                <a:gd name="f38" fmla="val 606009"/>
                <a:gd name="f39" fmla="val 429888"/>
                <a:gd name="f40" fmla="val 289198"/>
                <a:gd name="f41" fmla="val 1020102"/>
                <a:gd name="f42" fmla="val 837092"/>
                <a:gd name="f43" fmla="val 643867"/>
                <a:gd name="f44" fmla="+- 0 0 -90"/>
                <a:gd name="f45" fmla="*/ f3 1 1575436"/>
                <a:gd name="f46" fmla="*/ f4 1 1287731"/>
                <a:gd name="f47" fmla="+- f7 0 f5"/>
                <a:gd name="f48" fmla="+- f6 0 f5"/>
                <a:gd name="f49" fmla="*/ f44 f0 1"/>
                <a:gd name="f50" fmla="*/ f48 1 1575436"/>
                <a:gd name="f51" fmla="*/ f47 1 1287731"/>
                <a:gd name="f52" fmla="*/ 0 f48 1"/>
                <a:gd name="f53" fmla="*/ 643866 f47 1"/>
                <a:gd name="f54" fmla="*/ 289199 f48 1"/>
                <a:gd name="f55" fmla="*/ 145346 f47 1"/>
                <a:gd name="f56" fmla="*/ 787720 f48 1"/>
                <a:gd name="f57" fmla="*/ 1 f47 1"/>
                <a:gd name="f58" fmla="*/ 1286240 f48 1"/>
                <a:gd name="f59" fmla="*/ 145347 f47 1"/>
                <a:gd name="f60" fmla="*/ 1575437 f48 1"/>
                <a:gd name="f61" fmla="*/ 643868 f47 1"/>
                <a:gd name="f62" fmla="*/ 1286239 f48 1"/>
                <a:gd name="f63" fmla="*/ 1142388 f47 1"/>
                <a:gd name="f64" fmla="*/ 787718 f48 1"/>
                <a:gd name="f65" fmla="*/ 1287734 f47 1"/>
                <a:gd name="f66" fmla="*/ 289198 f48 1"/>
                <a:gd name="f67" fmla="*/ 1 f48 1"/>
                <a:gd name="f68" fmla="*/ 643867 f47 1"/>
                <a:gd name="f69" fmla="*/ f49 1 f2"/>
                <a:gd name="f70" fmla="*/ f52 1 1575436"/>
                <a:gd name="f71" fmla="*/ f53 1 1287731"/>
                <a:gd name="f72" fmla="*/ f54 1 1575436"/>
                <a:gd name="f73" fmla="*/ f55 1 1287731"/>
                <a:gd name="f74" fmla="*/ f56 1 1575436"/>
                <a:gd name="f75" fmla="*/ f57 1 1287731"/>
                <a:gd name="f76" fmla="*/ f58 1 1575436"/>
                <a:gd name="f77" fmla="*/ f59 1 1287731"/>
                <a:gd name="f78" fmla="*/ f60 1 1575436"/>
                <a:gd name="f79" fmla="*/ f61 1 1287731"/>
                <a:gd name="f80" fmla="*/ f62 1 1575436"/>
                <a:gd name="f81" fmla="*/ f63 1 1287731"/>
                <a:gd name="f82" fmla="*/ f64 1 1575436"/>
                <a:gd name="f83" fmla="*/ f65 1 1287731"/>
                <a:gd name="f84" fmla="*/ f66 1 1575436"/>
                <a:gd name="f85" fmla="*/ f67 1 1575436"/>
                <a:gd name="f86" fmla="*/ f68 1 1287731"/>
                <a:gd name="f87" fmla="*/ f5 1 f50"/>
                <a:gd name="f88" fmla="*/ f6 1 f50"/>
                <a:gd name="f89" fmla="*/ f5 1 f51"/>
                <a:gd name="f90" fmla="*/ f7 1 f51"/>
                <a:gd name="f91" fmla="+- f69 0 f1"/>
                <a:gd name="f92" fmla="*/ f70 1 f50"/>
                <a:gd name="f93" fmla="*/ f71 1 f51"/>
                <a:gd name="f94" fmla="*/ f72 1 f50"/>
                <a:gd name="f95" fmla="*/ f73 1 f51"/>
                <a:gd name="f96" fmla="*/ f74 1 f50"/>
                <a:gd name="f97" fmla="*/ f75 1 f51"/>
                <a:gd name="f98" fmla="*/ f76 1 f50"/>
                <a:gd name="f99" fmla="*/ f77 1 f51"/>
                <a:gd name="f100" fmla="*/ f78 1 f50"/>
                <a:gd name="f101" fmla="*/ f79 1 f51"/>
                <a:gd name="f102" fmla="*/ f80 1 f50"/>
                <a:gd name="f103" fmla="*/ f81 1 f51"/>
                <a:gd name="f104" fmla="*/ f82 1 f50"/>
                <a:gd name="f105" fmla="*/ f83 1 f51"/>
                <a:gd name="f106" fmla="*/ f84 1 f50"/>
                <a:gd name="f107" fmla="*/ f85 1 f50"/>
                <a:gd name="f108" fmla="*/ f86 1 f51"/>
                <a:gd name="f109" fmla="*/ f87 f45 1"/>
                <a:gd name="f110" fmla="*/ f88 f45 1"/>
                <a:gd name="f111" fmla="*/ f90 f46 1"/>
                <a:gd name="f112" fmla="*/ f89 f46 1"/>
                <a:gd name="f113" fmla="*/ f92 f45 1"/>
                <a:gd name="f114" fmla="*/ f93 f46 1"/>
                <a:gd name="f115" fmla="*/ f94 f45 1"/>
                <a:gd name="f116" fmla="*/ f95 f46 1"/>
                <a:gd name="f117" fmla="*/ f96 f45 1"/>
                <a:gd name="f118" fmla="*/ f97 f46 1"/>
                <a:gd name="f119" fmla="*/ f98 f45 1"/>
                <a:gd name="f120" fmla="*/ f99 f46 1"/>
                <a:gd name="f121" fmla="*/ f100 f45 1"/>
                <a:gd name="f122" fmla="*/ f101 f46 1"/>
                <a:gd name="f123" fmla="*/ f102 f45 1"/>
                <a:gd name="f124" fmla="*/ f103 f46 1"/>
                <a:gd name="f125" fmla="*/ f104 f45 1"/>
                <a:gd name="f126" fmla="*/ f105 f46 1"/>
                <a:gd name="f127" fmla="*/ f106 f45 1"/>
                <a:gd name="f128" fmla="*/ f107 f45 1"/>
                <a:gd name="f129" fmla="*/ f108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1">
                  <a:pos x="f113" y="f114"/>
                </a:cxn>
                <a:cxn ang="f91">
                  <a:pos x="f115" y="f116"/>
                </a:cxn>
                <a:cxn ang="f91">
                  <a:pos x="f117" y="f118"/>
                </a:cxn>
                <a:cxn ang="f91">
                  <a:pos x="f119" y="f120"/>
                </a:cxn>
                <a:cxn ang="f91">
                  <a:pos x="f121" y="f122"/>
                </a:cxn>
                <a:cxn ang="f91">
                  <a:pos x="f123" y="f124"/>
                </a:cxn>
                <a:cxn ang="f91">
                  <a:pos x="f125" y="f126"/>
                </a:cxn>
                <a:cxn ang="f91">
                  <a:pos x="f127" y="f124"/>
                </a:cxn>
                <a:cxn ang="f91">
                  <a:pos x="f128" y="f129"/>
                </a:cxn>
                <a:cxn ang="f91">
                  <a:pos x="f113" y="f114"/>
                </a:cxn>
              </a:cxnLst>
              <a:rect l="f109" t="f112" r="f110" b="f111"/>
              <a:pathLst>
                <a:path w="1575436" h="1287731">
                  <a:moveTo>
                    <a:pt x="f5" y="f8"/>
                  </a:moveTo>
                  <a:cubicBezTo>
                    <a:pt x="f5" y="f9"/>
                    <a:pt x="f10" y="f11"/>
                    <a:pt x="f12" y="f13"/>
                  </a:cubicBez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6" y="f29"/>
                    <a:pt x="f24" y="f30"/>
                    <a:pt x="f31" y="f32"/>
                  </a:cubicBezTo>
                  <a:cubicBezTo>
                    <a:pt x="f33" y="f34"/>
                    <a:pt x="f35" y="f36"/>
                    <a:pt x="f37" y="f36"/>
                  </a:cubicBezTo>
                  <a:cubicBezTo>
                    <a:pt x="f38" y="f36"/>
                    <a:pt x="f39" y="f34"/>
                    <a:pt x="f40" y="f32"/>
                  </a:cubicBezTo>
                  <a:cubicBezTo>
                    <a:pt x="f10" y="f41"/>
                    <a:pt x="f5" y="f42"/>
                    <a:pt x="f17" y="f43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</a:ln>
          </p:spPr>
          <p:txBody>
            <a:bodyPr vert="horz" wrap="square" lIns="256114" tIns="213987" rIns="256114" bIns="213987" anchor="ctr" anchorCtr="1" compatLnSpc="1"/>
            <a:lstStyle/>
            <a:p>
              <a:pPr marL="0" marR="0" lvl="0" indent="0" algn="ctr" defTabSz="88899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000" b="1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Recria</a:t>
              </a:r>
            </a:p>
            <a:p>
              <a:pPr marL="0" marR="0" lvl="0" indent="0" algn="ctr" defTabSz="88899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(fêmeas)</a:t>
              </a:r>
              <a:endPara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7" name="Forma livre 26"/>
            <p:cNvSpPr/>
            <p:nvPr/>
          </p:nvSpPr>
          <p:spPr>
            <a:xfrm rot="19440011">
              <a:off x="4867893" y="2100264"/>
              <a:ext cx="297993" cy="43460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7998"/>
                <a:gd name="f7" fmla="val 434609"/>
                <a:gd name="f8" fmla="val 86922"/>
                <a:gd name="f9" fmla="val 148999"/>
                <a:gd name="f10" fmla="val 217305"/>
                <a:gd name="f11" fmla="val 347687"/>
                <a:gd name="f12" fmla="+- 0 0 -90"/>
                <a:gd name="f13" fmla="*/ f3 1 297998"/>
                <a:gd name="f14" fmla="*/ f4 1 434609"/>
                <a:gd name="f15" fmla="+- f7 0 f5"/>
                <a:gd name="f16" fmla="+- f6 0 f5"/>
                <a:gd name="f17" fmla="*/ f12 f0 1"/>
                <a:gd name="f18" fmla="*/ f16 1 297998"/>
                <a:gd name="f19" fmla="*/ f15 1 434609"/>
                <a:gd name="f20" fmla="*/ 0 f16 1"/>
                <a:gd name="f21" fmla="*/ 86922 f15 1"/>
                <a:gd name="f22" fmla="*/ 148999 f16 1"/>
                <a:gd name="f23" fmla="*/ 0 f15 1"/>
                <a:gd name="f24" fmla="*/ 297998 f16 1"/>
                <a:gd name="f25" fmla="*/ 217305 f15 1"/>
                <a:gd name="f26" fmla="*/ 434609 f15 1"/>
                <a:gd name="f27" fmla="*/ 347687 f15 1"/>
                <a:gd name="f28" fmla="*/ f17 1 f2"/>
                <a:gd name="f29" fmla="*/ f20 1 297998"/>
                <a:gd name="f30" fmla="*/ f21 1 434609"/>
                <a:gd name="f31" fmla="*/ f22 1 297998"/>
                <a:gd name="f32" fmla="*/ f23 1 434609"/>
                <a:gd name="f33" fmla="*/ f24 1 297998"/>
                <a:gd name="f34" fmla="*/ f25 1 434609"/>
                <a:gd name="f35" fmla="*/ f26 1 434609"/>
                <a:gd name="f36" fmla="*/ f27 1 434609"/>
                <a:gd name="f37" fmla="*/ f5 1 f18"/>
                <a:gd name="f38" fmla="*/ f6 1 f18"/>
                <a:gd name="f39" fmla="*/ f5 1 f19"/>
                <a:gd name="f40" fmla="*/ f7 1 f19"/>
                <a:gd name="f41" fmla="+- f28 0 f1"/>
                <a:gd name="f42" fmla="*/ f29 1 f18"/>
                <a:gd name="f43" fmla="*/ f30 1 f19"/>
                <a:gd name="f44" fmla="*/ f31 1 f18"/>
                <a:gd name="f45" fmla="*/ f32 1 f19"/>
                <a:gd name="f46" fmla="*/ f33 1 f18"/>
                <a:gd name="f47" fmla="*/ f34 1 f19"/>
                <a:gd name="f48" fmla="*/ f35 1 f19"/>
                <a:gd name="f49" fmla="*/ f36 1 f19"/>
                <a:gd name="f50" fmla="*/ f37 f13 1"/>
                <a:gd name="f51" fmla="*/ f38 f13 1"/>
                <a:gd name="f52" fmla="*/ f40 f14 1"/>
                <a:gd name="f53" fmla="*/ f39 f14 1"/>
                <a:gd name="f54" fmla="*/ f42 f13 1"/>
                <a:gd name="f55" fmla="*/ f43 f14 1"/>
                <a:gd name="f56" fmla="*/ f44 f13 1"/>
                <a:gd name="f57" fmla="*/ f45 f14 1"/>
                <a:gd name="f58" fmla="*/ f46 f13 1"/>
                <a:gd name="f59" fmla="*/ f47 f14 1"/>
                <a:gd name="f60" fmla="*/ f48 f14 1"/>
                <a:gd name="f61" fmla="*/ f49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4" y="f55"/>
                </a:cxn>
                <a:cxn ang="f41">
                  <a:pos x="f56" y="f55"/>
                </a:cxn>
                <a:cxn ang="f41">
                  <a:pos x="f56" y="f57"/>
                </a:cxn>
                <a:cxn ang="f41">
                  <a:pos x="f58" y="f59"/>
                </a:cxn>
                <a:cxn ang="f41">
                  <a:pos x="f56" y="f60"/>
                </a:cxn>
                <a:cxn ang="f41">
                  <a:pos x="f56" y="f61"/>
                </a:cxn>
                <a:cxn ang="f41">
                  <a:pos x="f54" y="f61"/>
                </a:cxn>
                <a:cxn ang="f41">
                  <a:pos x="f54" y="f55"/>
                </a:cxn>
              </a:cxnLst>
              <a:rect l="f50" t="f53" r="f51" b="f52"/>
              <a:pathLst>
                <a:path w="297998" h="434609">
                  <a:moveTo>
                    <a:pt x="f5" y="f8"/>
                  </a:moveTo>
                  <a:lnTo>
                    <a:pt x="f9" y="f8"/>
                  </a:lnTo>
                  <a:lnTo>
                    <a:pt x="f9" y="f5"/>
                  </a:lnTo>
                  <a:lnTo>
                    <a:pt x="f6" y="f10"/>
                  </a:lnTo>
                  <a:lnTo>
                    <a:pt x="f9" y="f7"/>
                  </a:lnTo>
                  <a:lnTo>
                    <a:pt x="f9" y="f11"/>
                  </a:lnTo>
                  <a:lnTo>
                    <a:pt x="f5" y="f11"/>
                  </a:lnTo>
                  <a:lnTo>
                    <a:pt x="f5" y="f8"/>
                  </a:lnTo>
                  <a:close/>
                </a:path>
              </a:pathLst>
            </a:custGeom>
            <a:solidFill>
              <a:srgbClr val="B2C1DB"/>
            </a:solidFill>
            <a:ln>
              <a:noFill/>
              <a:prstDash val="solid"/>
            </a:ln>
          </p:spPr>
          <p:txBody>
            <a:bodyPr vert="horz" wrap="square" lIns="0" tIns="86922" rIns="89400" bIns="86922" anchor="ctr" anchorCtr="1" compatLnSpc="1"/>
            <a:lstStyle/>
            <a:p>
              <a:pPr marL="0" marR="0" lvl="0" indent="0" algn="ctr" defTabSz="8001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sp>
        <p:nvSpPr>
          <p:cNvPr id="28" name="Elipse 27"/>
          <p:cNvSpPr/>
          <p:nvPr/>
        </p:nvSpPr>
        <p:spPr>
          <a:xfrm>
            <a:off x="3635896" y="4869160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eta para a esquerda 5"/>
          <p:cNvSpPr/>
          <p:nvPr/>
        </p:nvSpPr>
        <p:spPr>
          <a:xfrm flipV="1">
            <a:off x="3779912" y="5229200"/>
            <a:ext cx="504821" cy="242882"/>
          </a:xfrm>
          <a:custGeom>
            <a:avLst>
              <a:gd name="f0" fmla="val 5196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*/ f19 f20 1"/>
              <a:gd name="f28" fmla="*/ 21600 f21 1"/>
              <a:gd name="f29" fmla="*/ 0 f21 1"/>
              <a:gd name="f30" fmla="*/ f20 f13 1"/>
              <a:gd name="f31" fmla="*/ f19 f12 1"/>
              <a:gd name="f32" fmla="+- f24 0 f3"/>
              <a:gd name="f33" fmla="+- f25 0 f3"/>
              <a:gd name="f34" fmla="*/ f27 1 10800"/>
              <a:gd name="f35" fmla="*/ f29 1 f21"/>
              <a:gd name="f36" fmla="*/ f28 1 f21"/>
              <a:gd name="f37" fmla="*/ f26 f13 1"/>
              <a:gd name="f38" fmla="+- f19 0 f34"/>
              <a:gd name="f39" fmla="*/ f36 f12 1"/>
              <a:gd name="f40" fmla="*/ f35 f13 1"/>
              <a:gd name="f41" fmla="*/ f36 f13 1"/>
              <a:gd name="f42" fmla="*/ f38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42" t="f30" r="f39" b="f37"/>
            <a:pathLst>
              <a:path w="21600" h="21600">
                <a:moveTo>
                  <a:pt x="f8" y="f20"/>
                </a:moveTo>
                <a:lnTo>
                  <a:pt x="f19" y="f20"/>
                </a:lnTo>
                <a:lnTo>
                  <a:pt x="f19" y="f7"/>
                </a:lnTo>
                <a:lnTo>
                  <a:pt x="f7" y="f9"/>
                </a:lnTo>
                <a:lnTo>
                  <a:pt x="f19" y="f8"/>
                </a:lnTo>
                <a:lnTo>
                  <a:pt x="f19" y="f26"/>
                </a:lnTo>
                <a:lnTo>
                  <a:pt x="f8" y="f26"/>
                </a:lnTo>
                <a:close/>
              </a:path>
            </a:pathLst>
          </a:custGeo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cxnSp>
        <p:nvCxnSpPr>
          <p:cNvPr id="30" name="Conector reto 29"/>
          <p:cNvCxnSpPr/>
          <p:nvPr/>
        </p:nvCxnSpPr>
        <p:spPr>
          <a:xfrm flipH="1">
            <a:off x="4067944" y="5805264"/>
            <a:ext cx="21704" cy="2663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/>
          <p:cNvSpPr txBox="1"/>
          <p:nvPr/>
        </p:nvSpPr>
        <p:spPr>
          <a:xfrm>
            <a:off x="2843808" y="6093296"/>
            <a:ext cx="2520280" cy="3499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Seleção</a:t>
            </a:r>
            <a:r>
              <a:rPr lang="en-US" b="1" dirty="0" smtClean="0"/>
              <a:t> de </a:t>
            </a:r>
            <a:r>
              <a:rPr lang="en-US" b="1" dirty="0" err="1" smtClean="0"/>
              <a:t>Cordeiros</a:t>
            </a:r>
            <a:endParaRPr lang="pt-BR" b="1" dirty="0"/>
          </a:p>
        </p:txBody>
      </p:sp>
      <p:sp>
        <p:nvSpPr>
          <p:cNvPr id="32" name="Elipse 7"/>
          <p:cNvSpPr/>
          <p:nvPr/>
        </p:nvSpPr>
        <p:spPr>
          <a:xfrm>
            <a:off x="1403648" y="4653136"/>
            <a:ext cx="2016123" cy="12239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1 0"/>
              <a:gd name="f15" fmla="*/ f9 f0 1"/>
              <a:gd name="f16" fmla="*/ f10 f0 1"/>
              <a:gd name="f17" fmla="?: f11 f4 1"/>
              <a:gd name="f18" fmla="?: f12 f5 1"/>
              <a:gd name="f19" fmla="?: f13 f6 1"/>
              <a:gd name="f20" fmla="+- f14 0 f1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1 0"/>
              <a:gd name="f28" fmla="+- f21 0 f1"/>
              <a:gd name="f29" fmla="+- f22 0 f1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0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0 1"/>
              <a:gd name="f47" fmla="*/ f42 f30 1"/>
              <a:gd name="f48" fmla="*/ f41 f30 1"/>
              <a:gd name="f49" fmla="*/ f46 1 f8"/>
              <a:gd name="f50" fmla="*/ f44 f30 1"/>
              <a:gd name="f51" fmla="+- f49 0 f1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0" swAng="f1"/>
                <a:arcTo wR="f47" hR="f48" stAng="f2" swAng="f1"/>
                <a:arcTo wR="f47" hR="f48" stAng="f7" swAng="f1"/>
                <a:arcTo wR="f47" hR="f48" stAng="f1" swAng="f1"/>
                <a:close/>
              </a:path>
            </a:pathLst>
          </a:custGeom>
          <a:solidFill>
            <a:srgbClr val="C3BE00"/>
          </a:solidFill>
          <a:ln w="25402">
            <a:solidFill>
              <a:srgbClr val="385D8A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Terminação</a:t>
            </a:r>
            <a:endParaRPr lang="en-US" sz="20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(machos)</a:t>
            </a:r>
            <a:endParaRPr lang="pt-BR" sz="18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3" name="Elipse 9"/>
          <p:cNvSpPr/>
          <p:nvPr/>
        </p:nvSpPr>
        <p:spPr>
          <a:xfrm>
            <a:off x="827584" y="2780928"/>
            <a:ext cx="1800225" cy="115093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1 0"/>
              <a:gd name="f15" fmla="*/ f9 f0 1"/>
              <a:gd name="f16" fmla="*/ f10 f0 1"/>
              <a:gd name="f17" fmla="?: f11 f4 1"/>
              <a:gd name="f18" fmla="?: f12 f5 1"/>
              <a:gd name="f19" fmla="?: f13 f6 1"/>
              <a:gd name="f20" fmla="+- f14 0 f1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1 0"/>
              <a:gd name="f28" fmla="+- f21 0 f1"/>
              <a:gd name="f29" fmla="+- f22 0 f1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0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0 1"/>
              <a:gd name="f47" fmla="*/ f42 f30 1"/>
              <a:gd name="f48" fmla="*/ f41 f30 1"/>
              <a:gd name="f49" fmla="*/ f46 1 f8"/>
              <a:gd name="f50" fmla="*/ f44 f30 1"/>
              <a:gd name="f51" fmla="+- f49 0 f1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0" swAng="f1"/>
                <a:arcTo wR="f47" hR="f48" stAng="f2" swAng="f1"/>
                <a:arcTo wR="f47" hR="f48" stAng="f7" swAng="f1"/>
                <a:arcTo wR="f47" hR="f48" stAng="f1" swAng="f1"/>
                <a:close/>
              </a:path>
            </a:pathLst>
          </a:custGeom>
          <a:solidFill>
            <a:srgbClr val="00B050"/>
          </a:solidFill>
          <a:ln w="25402">
            <a:solidFill>
              <a:srgbClr val="385D8A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Abate</a:t>
            </a:r>
            <a:endParaRPr lang="pt-BR" sz="1800" b="1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4" name="Seta para a esquerda 8"/>
          <p:cNvSpPr/>
          <p:nvPr/>
        </p:nvSpPr>
        <p:spPr>
          <a:xfrm rot="3569671" flipV="1">
            <a:off x="1744043" y="4162739"/>
            <a:ext cx="504821" cy="242892"/>
          </a:xfrm>
          <a:custGeom>
            <a:avLst>
              <a:gd name="f0" fmla="val 5196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*/ f19 f20 1"/>
              <a:gd name="f28" fmla="*/ 21600 f21 1"/>
              <a:gd name="f29" fmla="*/ 0 f21 1"/>
              <a:gd name="f30" fmla="*/ f20 f13 1"/>
              <a:gd name="f31" fmla="*/ f19 f12 1"/>
              <a:gd name="f32" fmla="+- f24 0 f3"/>
              <a:gd name="f33" fmla="+- f25 0 f3"/>
              <a:gd name="f34" fmla="*/ f27 1 10800"/>
              <a:gd name="f35" fmla="*/ f29 1 f21"/>
              <a:gd name="f36" fmla="*/ f28 1 f21"/>
              <a:gd name="f37" fmla="*/ f26 f13 1"/>
              <a:gd name="f38" fmla="+- f19 0 f34"/>
              <a:gd name="f39" fmla="*/ f36 f12 1"/>
              <a:gd name="f40" fmla="*/ f35 f13 1"/>
              <a:gd name="f41" fmla="*/ f36 f13 1"/>
              <a:gd name="f42" fmla="*/ f38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42" t="f30" r="f39" b="f37"/>
            <a:pathLst>
              <a:path w="21600" h="21600">
                <a:moveTo>
                  <a:pt x="f8" y="f20"/>
                </a:moveTo>
                <a:lnTo>
                  <a:pt x="f19" y="f20"/>
                </a:lnTo>
                <a:lnTo>
                  <a:pt x="f19" y="f7"/>
                </a:lnTo>
                <a:lnTo>
                  <a:pt x="f7" y="f9"/>
                </a:lnTo>
                <a:lnTo>
                  <a:pt x="f19" y="f8"/>
                </a:lnTo>
                <a:lnTo>
                  <a:pt x="f19" y="f26"/>
                </a:lnTo>
                <a:lnTo>
                  <a:pt x="f8" y="f26"/>
                </a:lnTo>
                <a:close/>
              </a:path>
            </a:pathLst>
          </a:custGeo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251520" y="2060848"/>
            <a:ext cx="8604448" cy="7921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400" dirty="0">
                <a:solidFill>
                  <a:srgbClr val="FFFFFF"/>
                </a:solidFill>
                <a:latin typeface="Calibri" charset="0"/>
              </a:rPr>
              <a:t>Interação de fatores produtivos </a:t>
            </a:r>
            <a:r>
              <a:rPr lang="pt-BR" sz="2400" dirty="0" smtClean="0">
                <a:solidFill>
                  <a:srgbClr val="FFFFFF"/>
                </a:solidFill>
                <a:latin typeface="Calibri" charset="0"/>
              </a:rPr>
              <a:t> sobre a </a:t>
            </a:r>
            <a:r>
              <a:rPr lang="pt-BR" sz="2400" dirty="0">
                <a:solidFill>
                  <a:srgbClr val="FFFFFF"/>
                </a:solidFill>
                <a:latin typeface="Calibri" charset="0"/>
              </a:rPr>
              <a:t>eficiência da terminação!</a:t>
            </a: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51520" y="1124744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>
                <a:solidFill>
                  <a:srgbClr val="FFFFFF"/>
                </a:solidFill>
                <a:latin typeface="Calibri" charset="0"/>
              </a:rPr>
              <a:t>Seleção de cordeiros para terminação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827088" y="2781300"/>
            <a:ext cx="5327650" cy="2952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1313" hangingPunct="1">
              <a:lnSpc>
                <a:spcPct val="15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endParaRPr lang="pt-BR" sz="20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23528" y="2564904"/>
            <a:ext cx="5832648" cy="3528392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1313" hangingPunct="1">
              <a:lnSpc>
                <a:spcPct val="15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pt-BR" sz="2000" dirty="0" smtClean="0">
                <a:solidFill>
                  <a:srgbClr val="FFFFFF"/>
                </a:solidFill>
                <a:latin typeface="Calibri" charset="0"/>
              </a:rPr>
              <a:t>Principais  fatores :</a:t>
            </a:r>
          </a:p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pt-BR" dirty="0" smtClean="0">
                <a:solidFill>
                  <a:schemeClr val="bg1"/>
                </a:solidFill>
                <a:latin typeface="+mn-lt"/>
                <a:cs typeface="Arial" charset="0"/>
              </a:rPr>
              <a:t>Peso, idade, sexo, condição corporal....</a:t>
            </a:r>
            <a:endParaRPr lang="pt-BR" dirty="0" smtClean="0">
              <a:solidFill>
                <a:schemeClr val="bg1"/>
              </a:solidFill>
              <a:latin typeface="+mn-lt"/>
            </a:endParaRPr>
          </a:p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pt-BR" dirty="0" smtClean="0">
                <a:solidFill>
                  <a:srgbClr val="FFFFFF"/>
                </a:solidFill>
                <a:latin typeface="Calibri" charset="0"/>
              </a:rPr>
              <a:t>Raça ou cruzamento</a:t>
            </a:r>
          </a:p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pt-BR" dirty="0" smtClean="0">
                <a:solidFill>
                  <a:srgbClr val="FFFFFF"/>
                </a:solidFill>
                <a:latin typeface="Calibri" charset="0"/>
              </a:rPr>
              <a:t>Aspectos sanitários</a:t>
            </a:r>
          </a:p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pt-BR" dirty="0" smtClean="0">
                <a:solidFill>
                  <a:srgbClr val="FFFFFF"/>
                </a:solidFill>
                <a:latin typeface="Calibri" charset="0"/>
              </a:rPr>
              <a:t>Sistema de produção</a:t>
            </a:r>
            <a:endParaRPr lang="pt-BR" dirty="0">
              <a:solidFill>
                <a:srgbClr val="FFFFFF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>
                <a:solidFill>
                  <a:srgbClr val="FFFFFF"/>
                </a:solidFill>
                <a:latin typeface="Calibri" charset="0"/>
              </a:rPr>
              <a:t>Sistemas de terminação</a:t>
            </a:r>
          </a:p>
        </p:txBody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827088" y="2133600"/>
            <a:ext cx="5327650" cy="2952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endParaRPr lang="pt-BR" sz="20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9512" y="1988840"/>
            <a:ext cx="5688632" cy="2952328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pt-BR" dirty="0" smtClean="0">
                <a:solidFill>
                  <a:srgbClr val="FFFFFF"/>
                </a:solidFill>
                <a:latin typeface="Calibri" charset="0"/>
              </a:rPr>
              <a:t>Confinamento</a:t>
            </a:r>
          </a:p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pt-BR" dirty="0" smtClean="0">
                <a:solidFill>
                  <a:srgbClr val="FFFFFF"/>
                </a:solidFill>
                <a:latin typeface="Calibri" charset="0"/>
              </a:rPr>
              <a:t>Pastagem cultivada com ou sem suplementação</a:t>
            </a:r>
          </a:p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pt-BR" dirty="0" smtClean="0">
                <a:solidFill>
                  <a:srgbClr val="FFFFFF"/>
                </a:solidFill>
                <a:latin typeface="Calibri" charset="0"/>
              </a:rPr>
              <a:t>Pastagem nativa com ou sem suplementação</a:t>
            </a:r>
            <a:endParaRPr lang="pt-BR" dirty="0">
              <a:solidFill>
                <a:srgbClr val="FFFFFF"/>
              </a:solidFill>
              <a:latin typeface="Calibri" charset="0"/>
            </a:endParaRPr>
          </a:p>
        </p:txBody>
      </p:sp>
      <p:pic>
        <p:nvPicPr>
          <p:cNvPr id="5" name="Picture 1" descr="C:\Users\cs\Documents\EMBRAPA\Fotos\OVINOTEC\DSC037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5648" y="1772816"/>
            <a:ext cx="3168352" cy="2376264"/>
          </a:xfrm>
          <a:prstGeom prst="rect">
            <a:avLst/>
          </a:prstGeom>
          <a:noFill/>
        </p:spPr>
      </p:pic>
      <p:pic>
        <p:nvPicPr>
          <p:cNvPr id="6" name="Picture 2" descr="C:\Users\cs\Documents\EMBRAPA\Fotos\OVINOTEC\DSC037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5771" y="4293096"/>
            <a:ext cx="3168229" cy="2376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>
                <a:solidFill>
                  <a:srgbClr val="FFFFFF"/>
                </a:solidFill>
                <a:latin typeface="Calibri" charset="0"/>
              </a:rPr>
              <a:t>Sistemas de produção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060848"/>
            <a:ext cx="6726838" cy="458182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251520" y="836712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en-US" sz="2800" dirty="0" err="1" smtClean="0">
                <a:solidFill>
                  <a:srgbClr val="FFFFFF"/>
                </a:solidFill>
                <a:latin typeface="Calibri" charset="0"/>
              </a:rPr>
              <a:t>Demanda</a:t>
            </a: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 do Mercado – </a:t>
            </a:r>
            <a:r>
              <a:rPr lang="en-US" sz="2800" dirty="0" err="1" smtClean="0">
                <a:solidFill>
                  <a:srgbClr val="FFFFFF"/>
                </a:solidFill>
                <a:latin typeface="Calibri" charset="0"/>
              </a:rPr>
              <a:t>Padrão</a:t>
            </a: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Calibri" charset="0"/>
              </a:rPr>
              <a:t>desejado</a:t>
            </a:r>
            <a:endParaRPr lang="pt-BR" sz="28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827088" y="2133600"/>
            <a:ext cx="5327650" cy="9985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endParaRPr lang="pt-BR" sz="2000" dirty="0">
              <a:solidFill>
                <a:srgbClr val="FFFFFF"/>
              </a:solidFill>
              <a:latin typeface="Calibri" charset="0"/>
            </a:endParaRPr>
          </a:p>
        </p:txBody>
      </p:sp>
      <p:pic>
        <p:nvPicPr>
          <p:cNvPr id="7" name="Picture 3" descr="C:\Users\cs\Documents\EMBRAPA\Fotos\OVINOTEC\DSC038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3744" y="4293096"/>
            <a:ext cx="3420256" cy="2564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cs\Documents\EMBRAPA\Fotos\OVINOTEC\DSC0388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319305"/>
            <a:ext cx="3491880" cy="2538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771800" y="1988840"/>
          <a:ext cx="3585844" cy="2828379"/>
        </p:xfrm>
        <a:graphic>
          <a:graphicData uri="http://schemas.openxmlformats.org/presentationml/2006/ole">
            <p:oleObj spid="_x0000_s1026" name="Foto do Photo Editor" r:id="rId6" imgW="2619048" imgH="1961905" progId="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251520" y="2060848"/>
            <a:ext cx="8604448" cy="7921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pt-BR" sz="24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51520" y="1124744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 dirty="0" smtClean="0">
                <a:solidFill>
                  <a:srgbClr val="FFFFFF"/>
                </a:solidFill>
                <a:latin typeface="Calibri" charset="0"/>
              </a:rPr>
              <a:t>Critérios para seleção dos cordeiros para terminação</a:t>
            </a:r>
            <a:endParaRPr lang="pt-BR" sz="28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827088" y="2781300"/>
            <a:ext cx="5327650" cy="2952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1313" hangingPunct="1">
              <a:lnSpc>
                <a:spcPct val="15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endParaRPr lang="pt-BR" sz="20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1520" y="2348880"/>
            <a:ext cx="5832648" cy="3528392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1313" hangingPunct="1">
              <a:lnSpc>
                <a:spcPct val="15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pt-BR" sz="2000" dirty="0" smtClean="0">
                <a:solidFill>
                  <a:srgbClr val="FFFFFF"/>
                </a:solidFill>
                <a:latin typeface="Calibri" charset="0"/>
              </a:rPr>
              <a:t>Principais  critérios:</a:t>
            </a:r>
          </a:p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pt-BR" dirty="0" smtClean="0">
                <a:solidFill>
                  <a:schemeClr val="bg1"/>
                </a:solidFill>
                <a:latin typeface="+mn-lt"/>
                <a:cs typeface="Arial" charset="0"/>
              </a:rPr>
              <a:t>Peso vivo</a:t>
            </a:r>
            <a:endParaRPr lang="pt-BR" dirty="0" smtClean="0">
              <a:solidFill>
                <a:schemeClr val="bg1"/>
              </a:solidFill>
              <a:latin typeface="+mn-lt"/>
            </a:endParaRPr>
          </a:p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en-US" dirty="0" err="1" smtClean="0">
                <a:solidFill>
                  <a:srgbClr val="FFFFFF"/>
                </a:solidFill>
                <a:latin typeface="Calibri" charset="0"/>
              </a:rPr>
              <a:t>Escore</a:t>
            </a:r>
            <a:r>
              <a:rPr lang="en-US" dirty="0" smtClean="0">
                <a:solidFill>
                  <a:srgbClr val="FFFFFF"/>
                </a:solidFill>
                <a:latin typeface="Calibri" charset="0"/>
              </a:rPr>
              <a:t> de </a:t>
            </a:r>
            <a:r>
              <a:rPr lang="en-US" dirty="0" err="1" smtClean="0">
                <a:solidFill>
                  <a:srgbClr val="FFFFFF"/>
                </a:solidFill>
                <a:latin typeface="Calibri" charset="0"/>
              </a:rPr>
              <a:t>Condição</a:t>
            </a:r>
            <a:r>
              <a:rPr lang="en-US" dirty="0" smtClean="0">
                <a:solidFill>
                  <a:srgbClr val="FFFFFF"/>
                </a:solidFill>
                <a:latin typeface="Calibri" charset="0"/>
              </a:rPr>
              <a:t> Corporal (ECC)</a:t>
            </a:r>
            <a:endParaRPr lang="pt-BR" dirty="0" smtClean="0">
              <a:solidFill>
                <a:srgbClr val="FFFFFF"/>
              </a:solidFill>
              <a:latin typeface="Calibri" charset="0"/>
            </a:endParaRPr>
          </a:p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en-US" dirty="0" err="1" smtClean="0">
                <a:solidFill>
                  <a:srgbClr val="FFFFFF"/>
                </a:solidFill>
                <a:latin typeface="Calibri" charset="0"/>
              </a:rPr>
              <a:t>Sexo</a:t>
            </a:r>
            <a:endParaRPr lang="en-US" dirty="0" smtClean="0">
              <a:solidFill>
                <a:srgbClr val="FFFFFF"/>
              </a:solidFill>
              <a:latin typeface="Calibri" charset="0"/>
            </a:endParaRPr>
          </a:p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en-US" dirty="0" err="1" smtClean="0">
                <a:solidFill>
                  <a:srgbClr val="FFFFFF"/>
                </a:solidFill>
                <a:latin typeface="Calibri" charset="0"/>
              </a:rPr>
              <a:t>Idade</a:t>
            </a:r>
            <a:endParaRPr lang="pt-BR" dirty="0" smtClean="0">
              <a:solidFill>
                <a:srgbClr val="FFFFFF"/>
              </a:solidFill>
              <a:latin typeface="Calibri" charset="0"/>
            </a:endParaRPr>
          </a:p>
          <a:p>
            <a:pPr marL="342900" indent="-341313" hangingPunct="1">
              <a:lnSpc>
                <a:spcPct val="150000"/>
              </a:lnSpc>
              <a:buClr>
                <a:srgbClr val="FFFFFF"/>
              </a:buClr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pt-BR" dirty="0" smtClean="0">
                <a:solidFill>
                  <a:srgbClr val="FFFFFF"/>
                </a:solidFill>
                <a:latin typeface="Calibri" charset="0"/>
              </a:rPr>
              <a:t>Sanidade e aspectos morfológicos</a:t>
            </a:r>
            <a:endParaRPr lang="pt-BR" dirty="0">
              <a:solidFill>
                <a:srgbClr val="FFFFFF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>
                <a:solidFill>
                  <a:srgbClr val="FFFFFF"/>
                </a:solidFill>
                <a:latin typeface="Calibri" charset="0"/>
              </a:rPr>
              <a:t>Lote de cordeiros desmamados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 t="24950"/>
          <a:stretch>
            <a:fillRect/>
          </a:stretch>
        </p:blipFill>
        <p:spPr bwMode="auto">
          <a:xfrm>
            <a:off x="890588" y="2381250"/>
            <a:ext cx="7364412" cy="41354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>
                <a:solidFill>
                  <a:srgbClr val="FFFFFF"/>
                </a:solidFill>
                <a:latin typeface="Calibri" charset="0"/>
              </a:rPr>
              <a:t>Passo a passo para seleção de cordeiros para terminação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755650" y="2241550"/>
            <a:ext cx="2160588" cy="16462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107950" hangingPunct="1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Times New Roman" pitchFamily="16" charset="0"/>
              <a:buAutoNum type="arabicParenR"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Condução do rebanho que será avaliado para um curral de manejo.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 r="10002"/>
          <a:stretch>
            <a:fillRect/>
          </a:stretch>
        </p:blipFill>
        <p:spPr bwMode="auto">
          <a:xfrm>
            <a:off x="3165475" y="2376488"/>
            <a:ext cx="5108575" cy="42592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>
                <a:solidFill>
                  <a:srgbClr val="FFFFFF"/>
                </a:solidFill>
                <a:latin typeface="Calibri" charset="0"/>
              </a:rPr>
              <a:t>Passo a passo para seleção de cordeiros para terminação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755650" y="2241550"/>
            <a:ext cx="752475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107950" hangingPunct="1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Times New Roman" pitchFamily="16" charset="0"/>
              <a:buAutoNum type="arabicParenR" startAt="2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Inspeção e palpação individual dos cordeiros para avaliação dos aspectos sanitários e morfológicos (idade, sexo, alterações morfológicas e sanitárias).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 l="5000" r="5000"/>
          <a:stretch>
            <a:fillRect/>
          </a:stretch>
        </p:blipFill>
        <p:spPr bwMode="auto">
          <a:xfrm>
            <a:off x="925513" y="3600450"/>
            <a:ext cx="3790950" cy="29019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 r="15005"/>
          <a:stretch>
            <a:fillRect/>
          </a:stretch>
        </p:blipFill>
        <p:spPr bwMode="auto">
          <a:xfrm>
            <a:off x="4921250" y="3600450"/>
            <a:ext cx="3357563" cy="2879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>
                <a:solidFill>
                  <a:srgbClr val="FFFFFF"/>
                </a:solidFill>
                <a:latin typeface="Calibri" charset="0"/>
              </a:rPr>
              <a:t>Passo a passo para seleção de cordeiros para terminação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755650" y="2241550"/>
            <a:ext cx="2160588" cy="16462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107950" hangingPunct="1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Times New Roman" pitchFamily="16" charset="0"/>
              <a:buAutoNum type="arabicParenR" startAt="3"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Avaliação da coloração da conjuntiva – grau de anemia (Famacha).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 l="5000" r="5000"/>
          <a:stretch>
            <a:fillRect/>
          </a:stretch>
        </p:blipFill>
        <p:spPr bwMode="auto">
          <a:xfrm>
            <a:off x="3222625" y="2379663"/>
            <a:ext cx="5054600" cy="38846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>
                <a:solidFill>
                  <a:srgbClr val="FFFFFF"/>
                </a:solidFill>
                <a:latin typeface="Calibri" charset="0"/>
              </a:rPr>
              <a:t>Passo a passo para seleção de cordeiros para terminação</a:t>
            </a: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719138" y="2241550"/>
            <a:ext cx="2160587" cy="4095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107950" hangingPunct="1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Times New Roman" pitchFamily="16" charset="0"/>
              <a:buAutoNum type="arabicParenR" startAt="4"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Coleta de fezes para realização de diagnóstico de verminose e eimerose (OPG/OOPG).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 l="4999" r="4999" b="4994"/>
          <a:stretch>
            <a:fillRect/>
          </a:stretch>
        </p:blipFill>
        <p:spPr bwMode="auto">
          <a:xfrm>
            <a:off x="3165475" y="2371725"/>
            <a:ext cx="5095875" cy="40354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>
                <a:solidFill>
                  <a:srgbClr val="FFFFFF"/>
                </a:solidFill>
                <a:latin typeface="Calibri" charset="0"/>
              </a:rPr>
              <a:t>Passo a passo para seleção de cordeiros para terminação</a:t>
            </a: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755650" y="2241550"/>
            <a:ext cx="2160588" cy="4095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107950" hangingPunct="1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Times New Roman" pitchFamily="16" charset="0"/>
              <a:buAutoNum type="arabicParenR" startAt="5"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Avaliação do escore de condição corporal (ECC) por meio da palpação da região lombar.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 l="15005" t="14989" r="5002"/>
          <a:stretch>
            <a:fillRect/>
          </a:stretch>
        </p:blipFill>
        <p:spPr bwMode="auto">
          <a:xfrm>
            <a:off x="3146425" y="2376488"/>
            <a:ext cx="5132388" cy="4032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>
                <a:solidFill>
                  <a:srgbClr val="FFFFFF"/>
                </a:solidFill>
                <a:latin typeface="Calibri" charset="0"/>
              </a:rPr>
              <a:t>Passo a passo para seleção de cordeiros para terminação</a:t>
            </a: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755650" y="2241550"/>
            <a:ext cx="4572000" cy="8556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107950" hangingPunct="1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Times New Roman" pitchFamily="16" charset="0"/>
              <a:buAutoNum type="arabicParenR" startAt="6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Pesagem individual dos cordeiros (balança fixa com gaiola ou portátil).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7513" y="2376488"/>
            <a:ext cx="2782887" cy="41878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8063" y="3297238"/>
            <a:ext cx="4319587" cy="3254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>
                <a:solidFill>
                  <a:srgbClr val="FFFFFF"/>
                </a:solidFill>
                <a:latin typeface="Calibri" charset="0"/>
              </a:rPr>
              <a:t>Passo a passo para seleção de cordeiros para terminação</a:t>
            </a: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755650" y="2241550"/>
            <a:ext cx="2160588" cy="4095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107950" hangingPunct="1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Times New Roman" pitchFamily="16" charset="0"/>
              <a:buAutoNum type="arabicParenR" startAt="7"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Identificação numérica (brinco, tatuagem, colar numerado...) de cada cordeiro, caso não exista numeração individual.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 r="10002"/>
          <a:stretch>
            <a:fillRect/>
          </a:stretch>
        </p:blipFill>
        <p:spPr bwMode="auto">
          <a:xfrm>
            <a:off x="3008313" y="2376488"/>
            <a:ext cx="5248275" cy="38877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>
                <a:solidFill>
                  <a:srgbClr val="FFFFFF"/>
                </a:solidFill>
                <a:latin typeface="Calibri" charset="0"/>
              </a:rPr>
              <a:t>Passo a passo para seleção de cordeiros para terminação</a:t>
            </a:r>
          </a:p>
        </p:txBody>
      </p:sp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755650" y="2241550"/>
            <a:ext cx="2160588" cy="4095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107950" hangingPunct="1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Times New Roman" pitchFamily="16" charset="0"/>
              <a:buAutoNum type="arabicParenR" startAt="8"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Anotação dos dados em ficha de campo (número, peso, ECC, Famacha, sexo, idade, raça, alterações sanitárias e morfológicas, proprietário).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 r="5000"/>
          <a:stretch>
            <a:fillRect/>
          </a:stretch>
        </p:blipFill>
        <p:spPr bwMode="auto">
          <a:xfrm>
            <a:off x="3040063" y="2376488"/>
            <a:ext cx="5232400" cy="37433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 dirty="0">
                <a:solidFill>
                  <a:srgbClr val="FFFFFF"/>
                </a:solidFill>
                <a:latin typeface="Calibri" charset="0"/>
              </a:rPr>
              <a:t>Passo a passo para seleção de cordeiros para terminação</a:t>
            </a:r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755650" y="2241550"/>
            <a:ext cx="2160588" cy="4095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107950" hangingPunct="1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Times New Roman" pitchFamily="16" charset="0"/>
              <a:buAutoNum type="arabicParenR" startAt="9"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Separação dos cordeiros selecionados.</a:t>
            </a: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 r="5002"/>
          <a:stretch>
            <a:fillRect/>
          </a:stretch>
        </p:blipFill>
        <p:spPr bwMode="auto">
          <a:xfrm>
            <a:off x="3121025" y="2370138"/>
            <a:ext cx="5157788" cy="39846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 dirty="0">
                <a:solidFill>
                  <a:srgbClr val="FFFFFF"/>
                </a:solidFill>
                <a:latin typeface="Calibri" charset="0"/>
              </a:rPr>
              <a:t>Kit Embrapa para Seleção de Cordeiros para Terminação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 t="2402" r="4988" b="5011"/>
          <a:stretch>
            <a:fillRect/>
          </a:stretch>
        </p:blipFill>
        <p:spPr bwMode="auto">
          <a:xfrm>
            <a:off x="1382713" y="2357438"/>
            <a:ext cx="6380162" cy="4159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 cstate="print"/>
          <a:srcRect t="7657"/>
          <a:stretch>
            <a:fillRect/>
          </a:stretch>
        </p:blipFill>
        <p:spPr bwMode="auto">
          <a:xfrm>
            <a:off x="1619672" y="2348880"/>
            <a:ext cx="6063055" cy="398556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323528" y="126876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 dirty="0" smtClean="0">
                <a:solidFill>
                  <a:srgbClr val="FFFFFF"/>
                </a:solidFill>
                <a:latin typeface="Calibri" charset="0"/>
              </a:rPr>
              <a:t>Cordeiros descartados</a:t>
            </a:r>
            <a:endParaRPr lang="pt-BR" sz="2800" dirty="0">
              <a:solidFill>
                <a:srgbClr val="FFFFFF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252413" y="1196975"/>
            <a:ext cx="8424862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 dirty="0">
                <a:solidFill>
                  <a:srgbClr val="FFFFFF"/>
                </a:solidFill>
                <a:latin typeface="Calibri" charset="0"/>
              </a:rPr>
              <a:t>Manejo de cordeiros para entrar na terminação</a:t>
            </a: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827088" y="2133600"/>
            <a:ext cx="7740650" cy="2952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hangingPunct="1">
              <a:lnSpc>
                <a:spcPct val="150000"/>
              </a:lnSpc>
              <a:buClr>
                <a:srgbClr val="FFFFFF"/>
              </a:buClr>
              <a:buFont typeface="Times New Roman" pitchFamily="16" charset="0"/>
              <a:buAutoNum type="arabicParenR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Inspeção sanitária</a:t>
            </a:r>
          </a:p>
          <a:p>
            <a:pPr hangingPunct="1">
              <a:lnSpc>
                <a:spcPct val="150000"/>
              </a:lnSpc>
              <a:buClr>
                <a:srgbClr val="FFFFFF"/>
              </a:buClr>
              <a:buFont typeface="Times New Roman" pitchFamily="16" charset="0"/>
              <a:buAutoNum type="arabicParenR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Pesagem e avaliação da condição </a:t>
            </a:r>
          </a:p>
          <a:p>
            <a:pPr hangingPunct="1">
              <a:lnSpc>
                <a:spcPct val="150000"/>
              </a:lnSpc>
              <a:buClr>
                <a:srgbClr val="FFFFFF"/>
              </a:buClr>
              <a:buFont typeface="Times New Roman" pitchFamily="16" charset="0"/>
              <a:buAutoNum type="arabicParenR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Controle de endoparasitas:</a:t>
            </a:r>
          </a:p>
          <a:p>
            <a:pPr marL="539750" lvl="1" indent="0" hangingPunct="1">
              <a:lnSpc>
                <a:spcPct val="150000"/>
              </a:lnSpc>
              <a:buSzPct val="45000"/>
              <a:buFont typeface="StarSymbo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- coleta de fezes (OPG/OOPG) </a:t>
            </a:r>
          </a:p>
          <a:p>
            <a:pPr marL="539750" lvl="1" indent="0" hangingPunct="1">
              <a:lnSpc>
                <a:spcPct val="150000"/>
              </a:lnSpc>
              <a:buSzPct val="45000"/>
              <a:buFont typeface="StarSymbo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- vermifugação</a:t>
            </a:r>
          </a:p>
          <a:p>
            <a:pPr marL="539750" lvl="1" indent="0" hangingPunct="1">
              <a:lnSpc>
                <a:spcPct val="150000"/>
              </a:lnSpc>
              <a:buSzPct val="45000"/>
              <a:buFont typeface="StarSymbo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- controle de eimeriose</a:t>
            </a:r>
          </a:p>
          <a:p>
            <a:pPr hangingPunct="1">
              <a:lnSpc>
                <a:spcPct val="150000"/>
              </a:lnSpc>
              <a:buClr>
                <a:srgbClr val="FFFFFF"/>
              </a:buClr>
              <a:buFont typeface="StarSymbol" charset="0"/>
              <a:buAutoNum type="arabicParenR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pt-BR" sz="2000">
                <a:solidFill>
                  <a:srgbClr val="FFFFFF"/>
                </a:solidFill>
                <a:latin typeface="Calibri" charset="0"/>
              </a:rPr>
              <a:t> Vacinações (clostridioses e raiva)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994" y="3789040"/>
            <a:ext cx="3250410" cy="243693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51520" y="1124744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00000"/>
              </a:lnSpc>
              <a:spcBef>
                <a:spcPts val="800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pt-BR" sz="2800" dirty="0" smtClean="0">
                <a:solidFill>
                  <a:srgbClr val="FFFFFF"/>
                </a:solidFill>
                <a:latin typeface="Calibri" charset="0"/>
              </a:rPr>
              <a:t>Formação de lotes homogêneos na terminação</a:t>
            </a:r>
            <a:endParaRPr lang="pt-BR" sz="2800" dirty="0">
              <a:solidFill>
                <a:srgbClr val="FFFFFF"/>
              </a:solidFill>
              <a:latin typeface="Calibri" charset="0"/>
            </a:endParaRPr>
          </a:p>
        </p:txBody>
      </p:sp>
      <p:pic>
        <p:nvPicPr>
          <p:cNvPr id="8" name="Picture 2" descr="G:\Cordeiro do Cariri\DSC008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54934"/>
            <a:ext cx="3672408" cy="2753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cs\Documents\Fazenda Jurujuba\Fotos\DSC035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0019" y="2636912"/>
            <a:ext cx="3792471" cy="2844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tângulo 9"/>
          <p:cNvSpPr/>
          <p:nvPr/>
        </p:nvSpPr>
        <p:spPr>
          <a:xfrm>
            <a:off x="0" y="5805264"/>
            <a:ext cx="8964488" cy="6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accent3"/>
                </a:solidFill>
              </a:rPr>
              <a:t>Dia</a:t>
            </a:r>
            <a:r>
              <a:rPr lang="en-US" b="1" dirty="0" smtClean="0">
                <a:solidFill>
                  <a:schemeClr val="accent3"/>
                </a:solidFill>
              </a:rPr>
              <a:t> de Campo </a:t>
            </a:r>
            <a:r>
              <a:rPr lang="en-US" b="1" dirty="0" err="1" smtClean="0">
                <a:solidFill>
                  <a:schemeClr val="accent3"/>
                </a:solidFill>
              </a:rPr>
              <a:t>na</a:t>
            </a:r>
            <a:r>
              <a:rPr lang="en-US" b="1" dirty="0" smtClean="0">
                <a:solidFill>
                  <a:schemeClr val="accent3"/>
                </a:solidFill>
              </a:rPr>
              <a:t> TV </a:t>
            </a:r>
            <a:r>
              <a:rPr lang="pt-BR" b="1" dirty="0" smtClean="0">
                <a:solidFill>
                  <a:schemeClr val="accent3"/>
                </a:solidFill>
              </a:rPr>
              <a:t>Manejo</a:t>
            </a:r>
            <a:r>
              <a:rPr lang="pt-BR" dirty="0" smtClean="0">
                <a:solidFill>
                  <a:schemeClr val="accent3"/>
                </a:solidFill>
              </a:rPr>
              <a:t> de cordeiros para abate - </a:t>
            </a:r>
          </a:p>
          <a:p>
            <a:pPr algn="ctr"/>
            <a:r>
              <a:rPr lang="pt-BR" b="1" dirty="0" smtClean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www.</a:t>
            </a:r>
            <a:r>
              <a:rPr lang="pt-BR" b="1" dirty="0" smtClean="0">
                <a:solidFill>
                  <a:srgbClr val="FFFF00"/>
                </a:solidFill>
              </a:rPr>
              <a:t>youtube</a:t>
            </a:r>
            <a:r>
              <a:rPr lang="pt-BR" dirty="0" smtClean="0">
                <a:solidFill>
                  <a:srgbClr val="FFFF00"/>
                </a:solidFill>
              </a:rPr>
              <a:t>.com/watch?v=aP0jox8wPQU</a:t>
            </a:r>
            <a:endParaRPr lang="pt-B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647700" y="-242888"/>
            <a:ext cx="7885113" cy="5368926"/>
          </a:xfrm>
          <a:prstGeom prst="rect">
            <a:avLst/>
          </a:prstGeom>
          <a:solidFill>
            <a:srgbClr val="000000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 dirty="0"/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547813" y="3068638"/>
            <a:ext cx="6191250" cy="18002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</a:tabLst>
            </a:pPr>
            <a:r>
              <a:rPr lang="pt-BR" sz="2800">
                <a:solidFill>
                  <a:srgbClr val="FFFFFF"/>
                </a:solidFill>
                <a:hlinkClick r:id="rId3"/>
              </a:rPr>
              <a:t>fernando.albuquerque@embrapa.br</a:t>
            </a:r>
          </a:p>
          <a:p>
            <a:pPr algn="ctr">
              <a:lnSpc>
                <a:spcPct val="100000"/>
              </a:lnSpc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</a:tabLst>
            </a:pPr>
            <a:r>
              <a:rPr lang="pt-BR" sz="2800">
                <a:solidFill>
                  <a:srgbClr val="FFFFFF"/>
                </a:solidFill>
              </a:rPr>
              <a:t>(88) 3112-7596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331913" y="1296988"/>
            <a:ext cx="6551612" cy="12795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algn="ctr" hangingPunct="1">
              <a:lnSpc>
                <a:spcPct val="100000"/>
              </a:lnSpc>
              <a:spcBef>
                <a:spcPts val="888"/>
              </a:spcBef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</a:pPr>
            <a:r>
              <a:rPr lang="pt-BR" sz="4400">
                <a:solidFill>
                  <a:srgbClr val="FFFFFF"/>
                </a:solidFill>
                <a:latin typeface="Calibri" charset="0"/>
              </a:rPr>
              <a:t>Obrigado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2519363" y="2376488"/>
            <a:ext cx="4032250" cy="71437"/>
          </a:xfrm>
          <a:prstGeom prst="rect">
            <a:avLst/>
          </a:prstGeom>
          <a:solidFill>
            <a:srgbClr val="FFFFFF">
              <a:alpha val="70000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</TotalTime>
  <Words>456</Words>
  <Application>Microsoft Office PowerPoint</Application>
  <PresentationFormat>Apresentação na tela (4:3)</PresentationFormat>
  <Paragraphs>91</Paragraphs>
  <Slides>22</Slides>
  <Notes>22</Notes>
  <HiddenSlides>0</HiddenSlides>
  <MMClips>0</MMClips>
  <ScaleCrop>false</ScaleCrop>
  <HeadingPairs>
    <vt:vector size="6" baseType="variant">
      <vt:variant>
        <vt:lpstr>Tema</vt:lpstr>
      </vt:variant>
      <vt:variant>
        <vt:i4>11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4" baseType="lpstr"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Foto do Photo Editor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cs</dc:creator>
  <cp:lastModifiedBy>Anderson</cp:lastModifiedBy>
  <cp:revision>59</cp:revision>
  <cp:lastPrinted>1601-01-01T00:00:00Z</cp:lastPrinted>
  <dcterms:created xsi:type="dcterms:W3CDTF">1601-01-01T00:00:00Z</dcterms:created>
  <dcterms:modified xsi:type="dcterms:W3CDTF">2014-05-31T13:42:37Z</dcterms:modified>
</cp:coreProperties>
</file>