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4" r:id="rId3"/>
    <p:sldId id="275" r:id="rId4"/>
    <p:sldId id="276" r:id="rId5"/>
    <p:sldId id="289" r:id="rId6"/>
    <p:sldId id="278" r:id="rId7"/>
    <p:sldId id="291" r:id="rId8"/>
    <p:sldId id="290" r:id="rId9"/>
    <p:sldId id="277" r:id="rId10"/>
    <p:sldId id="288" r:id="rId11"/>
    <p:sldId id="292" r:id="rId12"/>
    <p:sldId id="284" r:id="rId13"/>
    <p:sldId id="27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2" r:id="rId23"/>
    <p:sldId id="301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2" r:id="rId33"/>
    <p:sldId id="311" r:id="rId34"/>
    <p:sldId id="263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8D3F0"/>
    <a:srgbClr val="C5E6F7"/>
    <a:srgbClr val="B9E1F5"/>
    <a:srgbClr val="88C8DC"/>
    <a:srgbClr val="004994"/>
    <a:srgbClr val="EAF6FC"/>
    <a:srgbClr val="70C1EA"/>
    <a:srgbClr val="7CC7EC"/>
    <a:srgbClr val="83CAED"/>
    <a:srgbClr val="97D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0"/>
  </p:normalViewPr>
  <p:slideViewPr>
    <p:cSldViewPr>
      <p:cViewPr>
        <p:scale>
          <a:sx n="118" d="100"/>
          <a:sy n="118" d="100"/>
        </p:scale>
        <p:origin x="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08" y="4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1D9B9-04D9-484E-9010-D9C638957DE6}" type="datetimeFigureOut">
              <a:rPr lang="pt-BR" smtClean="0"/>
              <a:pPr/>
              <a:t>29/05/2014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11BFC-B268-4331-A1DE-75C95CF390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13843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1606A-0E37-4508-8BF6-93C779DC26BA}" type="datetimeFigureOut">
              <a:rPr lang="pt-BR" smtClean="0"/>
              <a:pPr/>
              <a:t>29/05/2014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2266B-0333-4D7C-BC40-BEB6E8251C1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490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06110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2266B-0333-4D7C-BC40-BEB6E8251C1C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2774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396552" y="624688"/>
            <a:ext cx="9793088" cy="44781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-252536" y="-243407"/>
            <a:ext cx="6134843" cy="5342284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2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899592" y="2996952"/>
            <a:ext cx="4464496" cy="1800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quatro linhas. </a:t>
            </a:r>
            <a:endParaRPr lang="pt-BR" dirty="0"/>
          </a:p>
        </p:txBody>
      </p:sp>
      <p:sp>
        <p:nvSpPr>
          <p:cNvPr id="35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 flipV="1">
            <a:off x="-3" y="2759961"/>
            <a:ext cx="4644011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19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323528" y="466764"/>
            <a:ext cx="5040560" cy="2121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até Duas Linhas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9912" y="5805264"/>
            <a:ext cx="1584176" cy="58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3956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ertura_img. peque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 userDrawn="1"/>
        </p:nvSpPr>
        <p:spPr>
          <a:xfrm>
            <a:off x="827584" y="0"/>
            <a:ext cx="748883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2050937" y="2492896"/>
            <a:ext cx="5041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4211960" y="2852936"/>
            <a:ext cx="3816424" cy="257892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seis linhas</a:t>
            </a:r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396552" y="2846271"/>
            <a:ext cx="4294475" cy="26709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20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1187624" y="188641"/>
            <a:ext cx="6768752" cy="2088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até Três Linhas. Título de Abertura de até Três Linhas. 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5747593"/>
            <a:ext cx="3113718" cy="11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7901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 userDrawn="1"/>
        </p:nvSpPr>
        <p:spPr>
          <a:xfrm>
            <a:off x="827584" y="0"/>
            <a:ext cx="7488832" cy="688167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9" name="Conector reto 18"/>
          <p:cNvCxnSpPr/>
          <p:nvPr userDrawn="1"/>
        </p:nvCxnSpPr>
        <p:spPr>
          <a:xfrm>
            <a:off x="0" y="2852936"/>
            <a:ext cx="514806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1907704" y="3068960"/>
            <a:ext cx="3240360" cy="21602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cinco linhas</a:t>
            </a:r>
          </a:p>
        </p:txBody>
      </p:sp>
      <p:sp>
        <p:nvSpPr>
          <p:cNvPr id="16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597724" y="-171400"/>
            <a:ext cx="3798811" cy="720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7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1046362" y="382565"/>
            <a:ext cx="4379664" cy="22188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até Três linhas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5589240"/>
            <a:ext cx="3113718" cy="11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828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ertura_img. peque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 userDrawn="1"/>
        </p:nvSpPr>
        <p:spPr>
          <a:xfrm>
            <a:off x="1259632" y="0"/>
            <a:ext cx="7200800" cy="688167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9" name="Conector reto 18"/>
          <p:cNvCxnSpPr/>
          <p:nvPr userDrawn="1"/>
        </p:nvCxnSpPr>
        <p:spPr>
          <a:xfrm>
            <a:off x="0" y="2852936"/>
            <a:ext cx="65882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1979712" y="3068960"/>
            <a:ext cx="3960440" cy="21602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cinco linhas</a:t>
            </a:r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417425" y="1090541"/>
            <a:ext cx="3014607" cy="4714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7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1554076" y="356620"/>
            <a:ext cx="4379664" cy="22188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até Três linhas</a:t>
            </a:r>
          </a:p>
        </p:txBody>
      </p:sp>
      <p:pic>
        <p:nvPicPr>
          <p:cNvPr id="20" name="Imagem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59832" y="5805264"/>
            <a:ext cx="1584176" cy="58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9827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ertura_img. titul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 userDrawn="1"/>
        </p:nvSpPr>
        <p:spPr>
          <a:xfrm>
            <a:off x="827584" y="0"/>
            <a:ext cx="7488832" cy="688167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-84546" y="2348880"/>
            <a:ext cx="68167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3203848" y="2636912"/>
            <a:ext cx="4320480" cy="25922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oito linha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67544" y="2636912"/>
            <a:ext cx="2376264" cy="3564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1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1115616" y="423372"/>
            <a:ext cx="6840760" cy="19255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até Cinco Linhas.</a:t>
            </a:r>
          </a:p>
          <a:p>
            <a:r>
              <a:rPr lang="pt-BR" dirty="0" smtClean="0"/>
              <a:t>Título de Abertura de até Cinco Linhas.</a:t>
            </a:r>
          </a:p>
          <a:p>
            <a:r>
              <a:rPr lang="pt-BR" dirty="0" smtClean="0"/>
              <a:t>Título de Abertura de até Cinco Linhas.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5517231"/>
            <a:ext cx="3113718" cy="11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3569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ço Reservado para Imagem 2"/>
          <p:cNvSpPr>
            <a:spLocks noGrp="1"/>
          </p:cNvSpPr>
          <p:nvPr>
            <p:ph type="pic" idx="15" hasCustomPrompt="1"/>
          </p:nvPr>
        </p:nvSpPr>
        <p:spPr>
          <a:xfrm>
            <a:off x="-252536" y="620688"/>
            <a:ext cx="9649072" cy="4910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\</a:t>
            </a:r>
            <a:endParaRPr lang="pt-BR" dirty="0"/>
          </a:p>
        </p:txBody>
      </p:sp>
      <p:sp>
        <p:nvSpPr>
          <p:cNvPr id="17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4211961" y="620688"/>
            <a:ext cx="5040559" cy="4910856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 baseline="0">
                <a:solidFill>
                  <a:srgbClr val="004994"/>
                </a:solidFill>
              </a:defRPr>
            </a:lvl1pPr>
          </a:lstStyle>
          <a:p>
            <a:pPr lvl="0"/>
            <a:r>
              <a:rPr lang="en-US" dirty="0" smtClean="0"/>
              <a:t> </a:t>
            </a:r>
            <a:endParaRPr lang="pt-BR" dirty="0" smtClean="0"/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42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4716016" y="3501007"/>
            <a:ext cx="4176464" cy="180020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quatro linhas</a:t>
            </a:r>
          </a:p>
        </p:txBody>
      </p:sp>
      <p:sp>
        <p:nvSpPr>
          <p:cNvPr id="43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5220071" y="3356992"/>
            <a:ext cx="3923929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44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4548312" y="1039867"/>
            <a:ext cx="4379664" cy="22188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três linhas</a:t>
            </a:r>
          </a:p>
        </p:txBody>
      </p:sp>
    </p:spTree>
    <p:extLst>
      <p:ext uri="{BB962C8B-B14F-4D97-AF65-F5344CB8AC3E}">
        <p14:creationId xmlns:p14="http://schemas.microsoft.com/office/powerpoint/2010/main" xmlns="" val="3396997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Imagem 2"/>
          <p:cNvSpPr>
            <a:spLocks noGrp="1"/>
          </p:cNvSpPr>
          <p:nvPr>
            <p:ph type="pic" idx="15"/>
          </p:nvPr>
        </p:nvSpPr>
        <p:spPr>
          <a:xfrm>
            <a:off x="-180528" y="630666"/>
            <a:ext cx="9505056" cy="5570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18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4211961" y="610710"/>
            <a:ext cx="4932039" cy="624729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1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4716016" y="4797152"/>
            <a:ext cx="4176464" cy="122413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três linhas</a:t>
            </a:r>
          </a:p>
        </p:txBody>
      </p:sp>
      <p:sp>
        <p:nvSpPr>
          <p:cNvPr id="20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5220071" y="4653136"/>
            <a:ext cx="3923929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31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4548312" y="2336011"/>
            <a:ext cx="4379664" cy="22188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três linhas</a:t>
            </a:r>
          </a:p>
        </p:txBody>
      </p:sp>
    </p:spTree>
    <p:extLst>
      <p:ext uri="{BB962C8B-B14F-4D97-AF65-F5344CB8AC3E}">
        <p14:creationId xmlns:p14="http://schemas.microsoft.com/office/powerpoint/2010/main" xmlns="" val="229738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252536" y="620688"/>
            <a:ext cx="9649072" cy="48965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20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-252536" y="3009162"/>
            <a:ext cx="9649072" cy="2522382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1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5796136" y="3474130"/>
            <a:ext cx="3096344" cy="17165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três linhas</a:t>
            </a:r>
          </a:p>
        </p:txBody>
      </p:sp>
      <p:sp>
        <p:nvSpPr>
          <p:cNvPr id="21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5557252" y="3161562"/>
            <a:ext cx="45719" cy="21164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 </a:t>
            </a:r>
          </a:p>
        </p:txBody>
      </p:sp>
      <p:sp>
        <p:nvSpPr>
          <p:cNvPr id="19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899591" y="3246424"/>
            <a:ext cx="4464495" cy="19442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três linhas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1603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 userDrawn="1"/>
        </p:nvSpPr>
        <p:spPr>
          <a:xfrm>
            <a:off x="-154136" y="4665712"/>
            <a:ext cx="9766696" cy="219228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reto 18"/>
          <p:cNvCxnSpPr/>
          <p:nvPr userDrawn="1"/>
        </p:nvCxnSpPr>
        <p:spPr>
          <a:xfrm>
            <a:off x="-154136" y="4665712"/>
            <a:ext cx="947866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467544" y="4797152"/>
            <a:ext cx="8352928" cy="12241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Descrição com até três linhas</a:t>
            </a:r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14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3036908" y="620688"/>
            <a:ext cx="5711556" cy="18722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>
              <a:buNone/>
              <a:defRPr sz="40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três linhas Abertura de assunto</a:t>
            </a:r>
          </a:p>
        </p:txBody>
      </p:sp>
      <p:sp>
        <p:nvSpPr>
          <p:cNvPr id="18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59831" y="2636911"/>
            <a:ext cx="2722171" cy="18146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20" name="Espaço Reservado para Imagem 2"/>
          <p:cNvSpPr>
            <a:spLocks noGrp="1"/>
          </p:cNvSpPr>
          <p:nvPr>
            <p:ph type="pic" idx="15"/>
          </p:nvPr>
        </p:nvSpPr>
        <p:spPr>
          <a:xfrm>
            <a:off x="6026293" y="2637124"/>
            <a:ext cx="2722171" cy="18146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95370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-154136" y="1916832"/>
            <a:ext cx="9766696" cy="49411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34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539552" y="2276873"/>
            <a:ext cx="7017145" cy="10081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Subtítulo com uma linha</a:t>
            </a:r>
          </a:p>
        </p:txBody>
      </p:sp>
      <p:sp>
        <p:nvSpPr>
          <p:cNvPr id="37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1124744"/>
            <a:ext cx="7200800" cy="7200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</a:t>
            </a:r>
          </a:p>
        </p:txBody>
      </p:sp>
      <p:sp>
        <p:nvSpPr>
          <p:cNvPr id="39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817694" y="3284985"/>
            <a:ext cx="6778642" cy="33123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Tópicos ou texto corrido</a:t>
            </a:r>
          </a:p>
        </p:txBody>
      </p:sp>
      <p:cxnSp>
        <p:nvCxnSpPr>
          <p:cNvPr id="40" name="Conector reto 39"/>
          <p:cNvCxnSpPr/>
          <p:nvPr userDrawn="1"/>
        </p:nvCxnSpPr>
        <p:spPr>
          <a:xfrm flipH="1">
            <a:off x="-108520" y="1916832"/>
            <a:ext cx="4968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08632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 userDrawn="1"/>
        </p:nvSpPr>
        <p:spPr>
          <a:xfrm>
            <a:off x="-154136" y="1916832"/>
            <a:ext cx="9766696" cy="49411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34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539552" y="2276873"/>
            <a:ext cx="7017145" cy="10081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Subtítulo com duas linhas Subtítulo com duas linhas </a:t>
            </a:r>
          </a:p>
        </p:txBody>
      </p:sp>
      <p:sp>
        <p:nvSpPr>
          <p:cNvPr id="37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620688"/>
            <a:ext cx="8424936" cy="1296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duas linhas</a:t>
            </a:r>
          </a:p>
        </p:txBody>
      </p:sp>
      <p:sp>
        <p:nvSpPr>
          <p:cNvPr id="39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827585" y="3284985"/>
            <a:ext cx="6768751" cy="29523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Tópicos ou texto corrido</a:t>
            </a:r>
          </a:p>
        </p:txBody>
      </p:sp>
      <p:cxnSp>
        <p:nvCxnSpPr>
          <p:cNvPr id="17" name="Conector reto 16"/>
          <p:cNvCxnSpPr/>
          <p:nvPr userDrawn="1"/>
        </p:nvCxnSpPr>
        <p:spPr>
          <a:xfrm flipH="1">
            <a:off x="-108520" y="1916832"/>
            <a:ext cx="4968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3907359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 userDrawn="1"/>
        </p:nvSpPr>
        <p:spPr>
          <a:xfrm>
            <a:off x="-154136" y="1916832"/>
            <a:ext cx="9766696" cy="49411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reto 18"/>
          <p:cNvCxnSpPr/>
          <p:nvPr userDrawn="1"/>
        </p:nvCxnSpPr>
        <p:spPr>
          <a:xfrm flipH="1">
            <a:off x="-108520" y="1916832"/>
            <a:ext cx="4968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37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1124744"/>
            <a:ext cx="7128792" cy="7200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</a:t>
            </a:r>
          </a:p>
        </p:txBody>
      </p:sp>
      <p:sp>
        <p:nvSpPr>
          <p:cNvPr id="16" name="Espaço Reservado para Imagem 2"/>
          <p:cNvSpPr>
            <a:spLocks noGrp="1"/>
          </p:cNvSpPr>
          <p:nvPr>
            <p:ph type="pic" idx="15"/>
          </p:nvPr>
        </p:nvSpPr>
        <p:spPr>
          <a:xfrm>
            <a:off x="251520" y="2852937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29" name="Espaço Reservado para Imagem 2"/>
          <p:cNvSpPr>
            <a:spLocks noGrp="1"/>
          </p:cNvSpPr>
          <p:nvPr>
            <p:ph type="pic" idx="16"/>
          </p:nvPr>
        </p:nvSpPr>
        <p:spPr>
          <a:xfrm>
            <a:off x="3185440" y="2852937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0" name="Espaço Reservado para Imagem 2"/>
          <p:cNvSpPr>
            <a:spLocks noGrp="1"/>
          </p:cNvSpPr>
          <p:nvPr>
            <p:ph type="pic" idx="17"/>
          </p:nvPr>
        </p:nvSpPr>
        <p:spPr>
          <a:xfrm>
            <a:off x="6110968" y="2852937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1" name="Espaço Reservado para Imagem 2"/>
          <p:cNvSpPr>
            <a:spLocks noGrp="1"/>
          </p:cNvSpPr>
          <p:nvPr>
            <p:ph type="pic" idx="18"/>
          </p:nvPr>
        </p:nvSpPr>
        <p:spPr>
          <a:xfrm>
            <a:off x="251520" y="4805702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2" name="Espaço Reservado para Imagem 2"/>
          <p:cNvSpPr>
            <a:spLocks noGrp="1"/>
          </p:cNvSpPr>
          <p:nvPr>
            <p:ph type="pic" idx="19"/>
          </p:nvPr>
        </p:nvSpPr>
        <p:spPr>
          <a:xfrm>
            <a:off x="3185440" y="4805702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Imagem 2"/>
          <p:cNvSpPr>
            <a:spLocks noGrp="1"/>
          </p:cNvSpPr>
          <p:nvPr>
            <p:ph type="pic" idx="20"/>
          </p:nvPr>
        </p:nvSpPr>
        <p:spPr>
          <a:xfrm>
            <a:off x="6110968" y="4805702"/>
            <a:ext cx="2781512" cy="1817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6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539552" y="2276873"/>
            <a:ext cx="8136904" cy="576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Subtítulo com uma linha</a:t>
            </a:r>
          </a:p>
        </p:txBody>
      </p:sp>
    </p:spTree>
    <p:extLst>
      <p:ext uri="{BB962C8B-B14F-4D97-AF65-F5344CB8AC3E}">
        <p14:creationId xmlns:p14="http://schemas.microsoft.com/office/powerpoint/2010/main" xmlns="" val="274684807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 userDrawn="1"/>
        </p:nvSpPr>
        <p:spPr>
          <a:xfrm>
            <a:off x="-154136" y="1916832"/>
            <a:ext cx="9766696" cy="494116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324544" y="3068960"/>
            <a:ext cx="3816423" cy="2940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cxnSp>
        <p:nvCxnSpPr>
          <p:cNvPr id="19" name="Conector reto 18"/>
          <p:cNvCxnSpPr/>
          <p:nvPr userDrawn="1"/>
        </p:nvCxnSpPr>
        <p:spPr>
          <a:xfrm flipH="1">
            <a:off x="-108520" y="1916832"/>
            <a:ext cx="4968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34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467544" y="2060848"/>
            <a:ext cx="7272808" cy="10081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Subtítulo com duas linhas Subtítulo com duas linhas Subtítulo com duas linhas</a:t>
            </a:r>
          </a:p>
        </p:txBody>
      </p:sp>
      <p:sp>
        <p:nvSpPr>
          <p:cNvPr id="37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620688"/>
            <a:ext cx="7200800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duas linhas</a:t>
            </a:r>
          </a:p>
        </p:txBody>
      </p:sp>
      <p:sp>
        <p:nvSpPr>
          <p:cNvPr id="39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7904" y="3068960"/>
            <a:ext cx="4968552" cy="29523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Tópicos ou texto corrido</a:t>
            </a:r>
          </a:p>
        </p:txBody>
      </p:sp>
    </p:spTree>
    <p:extLst>
      <p:ext uri="{BB962C8B-B14F-4D97-AF65-F5344CB8AC3E}">
        <p14:creationId xmlns:p14="http://schemas.microsoft.com/office/powerpoint/2010/main" xmlns="" val="171549101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 userDrawn="1"/>
        </p:nvSpPr>
        <p:spPr>
          <a:xfrm>
            <a:off x="-154136" y="1916832"/>
            <a:ext cx="9766696" cy="494116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reto 18"/>
          <p:cNvCxnSpPr/>
          <p:nvPr userDrawn="1"/>
        </p:nvCxnSpPr>
        <p:spPr>
          <a:xfrm flipH="1">
            <a:off x="-108520" y="1916832"/>
            <a:ext cx="4968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3101" y="193552"/>
            <a:ext cx="629379" cy="233584"/>
          </a:xfrm>
          <a:prstGeom prst="rect">
            <a:avLst/>
          </a:prstGeom>
        </p:spPr>
      </p:pic>
      <p:sp>
        <p:nvSpPr>
          <p:cNvPr id="34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467544" y="2060848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Subtítulo com duas linhas Subtítulo com duas linhas </a:t>
            </a:r>
          </a:p>
          <a:p>
            <a:r>
              <a:rPr lang="pt-BR" dirty="0" smtClean="0"/>
              <a:t>Subtítulo com duas linhas Subtítulo com duas linhas </a:t>
            </a:r>
          </a:p>
        </p:txBody>
      </p:sp>
      <p:sp>
        <p:nvSpPr>
          <p:cNvPr id="39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3056765" y="3356992"/>
            <a:ext cx="4752528" cy="2029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Citação, deixar a letra de tamanho que preencha bem o espaço entre as aspas.</a:t>
            </a:r>
          </a:p>
        </p:txBody>
      </p:sp>
      <p:sp>
        <p:nvSpPr>
          <p:cNvPr id="17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3027456" y="5517232"/>
            <a:ext cx="4775162" cy="360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1800" i="1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Nome da Pessoa</a:t>
            </a:r>
          </a:p>
        </p:txBody>
      </p:sp>
      <p:sp>
        <p:nvSpPr>
          <p:cNvPr id="18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67544" y="3500107"/>
            <a:ext cx="1442176" cy="187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4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620688"/>
            <a:ext cx="7200800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Título de Abertura de assunto com até duas linhas</a:t>
            </a:r>
          </a:p>
        </p:txBody>
      </p:sp>
      <p:pic>
        <p:nvPicPr>
          <p:cNvPr id="27" name="Imagem 2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08356" y="3331306"/>
            <a:ext cx="949772" cy="856198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57041" y="4697198"/>
            <a:ext cx="612119" cy="5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382207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5508105" y="1039413"/>
            <a:ext cx="3312368" cy="34626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Citação, deixar a letra de tamanho que preencha bem o espaço entre as aspas.</a:t>
            </a:r>
          </a:p>
        </p:txBody>
      </p:sp>
      <p:sp>
        <p:nvSpPr>
          <p:cNvPr id="17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5468169" y="4883796"/>
            <a:ext cx="2611500" cy="360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2000" i="1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Nome da Pessoa</a:t>
            </a:r>
          </a:p>
        </p:txBody>
      </p:sp>
      <p:sp>
        <p:nvSpPr>
          <p:cNvPr id="18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37296" y="0"/>
            <a:ext cx="5012001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8169" y="183215"/>
            <a:ext cx="949772" cy="85619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49008" y="4643547"/>
            <a:ext cx="612119" cy="5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273485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bertura_img. grand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1939" y="-27384"/>
            <a:ext cx="9232451" cy="7416439"/>
          </a:xfrm>
          <a:prstGeom prst="rect">
            <a:avLst/>
          </a:prstGeom>
        </p:spPr>
      </p:pic>
      <p:sp>
        <p:nvSpPr>
          <p:cNvPr id="18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51939" y="0"/>
            <a:ext cx="919594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2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437828" y="2204864"/>
            <a:ext cx="3995936" cy="15121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2800" baseline="0">
                <a:solidFill>
                  <a:srgbClr val="00B050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“Citação que compõem com a foto, normalmente são mais interessantes”</a:t>
            </a:r>
          </a:p>
        </p:txBody>
      </p:sp>
      <p:sp>
        <p:nvSpPr>
          <p:cNvPr id="13" name="Espaço Reservado para Anotações 4"/>
          <p:cNvSpPr>
            <a:spLocks noGrp="1"/>
          </p:cNvSpPr>
          <p:nvPr>
            <p:ph type="body" sz="quarter" idx="16" hasCustomPrompt="1"/>
          </p:nvPr>
        </p:nvSpPr>
        <p:spPr>
          <a:xfrm>
            <a:off x="418704" y="3848559"/>
            <a:ext cx="4015060" cy="360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r">
              <a:buNone/>
              <a:defRPr sz="1800" i="1" baseline="0">
                <a:solidFill>
                  <a:srgbClr val="00B050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Nome da Pessoa</a:t>
            </a:r>
          </a:p>
        </p:txBody>
      </p:sp>
    </p:spTree>
    <p:extLst>
      <p:ext uri="{BB962C8B-B14F-4D97-AF65-F5344CB8AC3E}">
        <p14:creationId xmlns:p14="http://schemas.microsoft.com/office/powerpoint/2010/main" xmlns="" val="267924705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-154136" y="5119526"/>
            <a:ext cx="9766696" cy="1738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252536" y="624688"/>
            <a:ext cx="9649072" cy="44948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647055" y="-243408"/>
            <a:ext cx="7885385" cy="5362934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2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411760" y="3068960"/>
            <a:ext cx="4464496" cy="18002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Contato@embrapa.br</a:t>
            </a:r>
          </a:p>
          <a:p>
            <a:endParaRPr lang="pt-BR" dirty="0"/>
          </a:p>
        </p:txBody>
      </p:sp>
      <p:sp>
        <p:nvSpPr>
          <p:cNvPr id="35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 flipV="1">
            <a:off x="2285998" y="2772875"/>
            <a:ext cx="4644011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13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1331640" y="1297049"/>
            <a:ext cx="6552728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Agradecimento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954" y="5498399"/>
            <a:ext cx="697051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456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-154136" y="5119526"/>
            <a:ext cx="9766696" cy="1738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252536" y="624688"/>
            <a:ext cx="9649072" cy="44948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647055" y="-243408"/>
            <a:ext cx="7885385" cy="5362934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2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411760" y="3068960"/>
            <a:ext cx="4464496" cy="18002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Contato@embrapa.br</a:t>
            </a:r>
          </a:p>
          <a:p>
            <a:endParaRPr lang="pt-BR" dirty="0"/>
          </a:p>
        </p:txBody>
      </p:sp>
      <p:sp>
        <p:nvSpPr>
          <p:cNvPr id="35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 flipV="1">
            <a:off x="2285998" y="2772875"/>
            <a:ext cx="4644011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13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1331640" y="1297049"/>
            <a:ext cx="6552728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Agradecimento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2828" y="5532520"/>
            <a:ext cx="6912768" cy="91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8715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-154136" y="5119526"/>
            <a:ext cx="9766696" cy="1738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252536" y="624688"/>
            <a:ext cx="9649072" cy="44948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647055" y="-243408"/>
            <a:ext cx="7885385" cy="5362934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2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411760" y="3068960"/>
            <a:ext cx="4464496" cy="18002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Contato@embrapa.br</a:t>
            </a:r>
          </a:p>
          <a:p>
            <a:endParaRPr lang="pt-BR" dirty="0"/>
          </a:p>
        </p:txBody>
      </p:sp>
      <p:sp>
        <p:nvSpPr>
          <p:cNvPr id="35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 flipV="1">
            <a:off x="2285998" y="2772875"/>
            <a:ext cx="4644011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13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1331640" y="1297049"/>
            <a:ext cx="6552728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Agradecimento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7020" y="5530548"/>
            <a:ext cx="7024384" cy="9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37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bertura_img. grand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-154136" y="5119526"/>
            <a:ext cx="9766696" cy="1738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Imagem 2"/>
          <p:cNvSpPr>
            <a:spLocks noGrp="1"/>
          </p:cNvSpPr>
          <p:nvPr>
            <p:ph type="pic" idx="1"/>
          </p:nvPr>
        </p:nvSpPr>
        <p:spPr>
          <a:xfrm>
            <a:off x="-252536" y="624688"/>
            <a:ext cx="9649072" cy="44948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33" name="Espaço Reservado para Anotações 4"/>
          <p:cNvSpPr>
            <a:spLocks noGrp="1"/>
          </p:cNvSpPr>
          <p:nvPr>
            <p:ph type="body" sz="quarter" idx="3" hasCustomPrompt="1"/>
          </p:nvPr>
        </p:nvSpPr>
        <p:spPr>
          <a:xfrm>
            <a:off x="647055" y="-243408"/>
            <a:ext cx="7885385" cy="5362934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25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411760" y="3068960"/>
            <a:ext cx="4464496" cy="18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Contato@embrapa.br</a:t>
            </a:r>
            <a:endParaRPr lang="pt-BR" dirty="0"/>
          </a:p>
        </p:txBody>
      </p:sp>
      <p:sp>
        <p:nvSpPr>
          <p:cNvPr id="35" name="Espaço Reservado para Anotações 4"/>
          <p:cNvSpPr>
            <a:spLocks noGrp="1"/>
          </p:cNvSpPr>
          <p:nvPr>
            <p:ph type="body" sz="quarter" idx="14" hasCustomPrompt="1"/>
          </p:nvPr>
        </p:nvSpPr>
        <p:spPr>
          <a:xfrm flipV="1">
            <a:off x="2285998" y="2772875"/>
            <a:ext cx="4644011" cy="4571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>
            <a:lvl1pPr marL="0" indent="0">
              <a:buNone/>
              <a:defRPr sz="1600" b="1">
                <a:solidFill>
                  <a:srgbClr val="004994"/>
                </a:solidFill>
              </a:defRPr>
            </a:lvl1pPr>
          </a:lstStyle>
          <a:p>
            <a:pPr lvl="0"/>
            <a:r>
              <a:rPr lang="pt-BR" dirty="0" smtClean="0"/>
              <a:t> </a:t>
            </a:r>
          </a:p>
        </p:txBody>
      </p:sp>
      <p:sp>
        <p:nvSpPr>
          <p:cNvPr id="13" name="Espaço Reservado para Anotações 4"/>
          <p:cNvSpPr>
            <a:spLocks noGrp="1"/>
          </p:cNvSpPr>
          <p:nvPr>
            <p:ph type="body" sz="quarter" idx="15" hasCustomPrompt="1"/>
          </p:nvPr>
        </p:nvSpPr>
        <p:spPr>
          <a:xfrm>
            <a:off x="1331640" y="1297049"/>
            <a:ext cx="6552728" cy="12799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r>
              <a:rPr lang="pt-BR" dirty="0" smtClean="0"/>
              <a:t>Agradecimento</a:t>
            </a:r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310" y="5467790"/>
            <a:ext cx="7269804" cy="10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85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6511" y="0"/>
            <a:ext cx="9217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71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6" r:id="rId5"/>
    <p:sldLayoutId id="2147483673" r:id="rId6"/>
    <p:sldLayoutId id="2147483657" r:id="rId7"/>
    <p:sldLayoutId id="2147483658" r:id="rId8"/>
    <p:sldLayoutId id="2147483663" r:id="rId9"/>
    <p:sldLayoutId id="2147483660" r:id="rId10"/>
    <p:sldLayoutId id="2147483661" r:id="rId11"/>
    <p:sldLayoutId id="2147483668" r:id="rId12"/>
    <p:sldLayoutId id="2147483662" r:id="rId13"/>
    <p:sldLayoutId id="2147483664" r:id="rId14"/>
    <p:sldLayoutId id="2147483665" r:id="rId15"/>
    <p:sldLayoutId id="2147483666" r:id="rId16"/>
    <p:sldLayoutId id="2147483669" r:id="rId17"/>
    <p:sldLayoutId id="2147483674" r:id="rId18"/>
    <p:sldLayoutId id="2147483675" r:id="rId19"/>
    <p:sldLayoutId id="2147483676" r:id="rId2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754" y="-1395536"/>
            <a:ext cx="9793088" cy="6946971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3"/>
          </p:nvPr>
        </p:nvSpPr>
        <p:spPr>
          <a:xfrm>
            <a:off x="899592" y="3068960"/>
            <a:ext cx="4464496" cy="1800200"/>
          </a:xfrm>
        </p:spPr>
        <p:txBody>
          <a:bodyPr/>
          <a:lstStyle/>
          <a:p>
            <a:r>
              <a:rPr lang="pt-BR" dirty="0" smtClean="0"/>
              <a:t>Ferramenta para a produtividade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>
          <a:xfrm flipV="1">
            <a:off x="-3" y="2951233"/>
            <a:ext cx="4644011" cy="4571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6"/>
          </p:nvPr>
        </p:nvSpPr>
        <p:spPr>
          <a:xfrm>
            <a:off x="179513" y="476672"/>
            <a:ext cx="5328591" cy="2256005"/>
          </a:xfrm>
        </p:spPr>
        <p:txBody>
          <a:bodyPr/>
          <a:lstStyle/>
          <a:p>
            <a:r>
              <a:rPr lang="pt-BR" sz="6600" dirty="0" err="1" smtClean="0"/>
              <a:t>MGOv</a:t>
            </a:r>
            <a:endParaRPr lang="pt-BR" sz="6600" dirty="0" smtClean="0"/>
          </a:p>
          <a:p>
            <a:r>
              <a:rPr lang="pt-BR" sz="3600" dirty="0" smtClean="0"/>
              <a:t>Melhoramento Genético de Ovinos   </a:t>
            </a:r>
            <a:r>
              <a:rPr lang="pt-BR" b="1" dirty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51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ile:Egyptian Domesticated Animals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66" b="47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sz="4800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4"/>
          </p:nvPr>
        </p:nvSpPr>
        <p:spPr>
          <a:xfrm flipV="1">
            <a:off x="5220071" y="4463401"/>
            <a:ext cx="4176465" cy="4571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6"/>
          </p:nvPr>
        </p:nvSpPr>
        <p:spPr>
          <a:xfrm>
            <a:off x="3635896" y="2348880"/>
            <a:ext cx="5292080" cy="1629894"/>
          </a:xfrm>
        </p:spPr>
        <p:txBody>
          <a:bodyPr/>
          <a:lstStyle/>
          <a:p>
            <a:r>
              <a:rPr lang="pt-BR" sz="6000" dirty="0" smtClean="0"/>
              <a:t>O que é </a:t>
            </a:r>
          </a:p>
          <a:p>
            <a:r>
              <a:rPr lang="pt-BR" sz="6000" dirty="0" smtClean="0"/>
              <a:t>MG</a:t>
            </a:r>
          </a:p>
          <a:p>
            <a:endParaRPr lang="pt-BR" sz="6000" dirty="0"/>
          </a:p>
        </p:txBody>
      </p:sp>
      <p:sp>
        <p:nvSpPr>
          <p:cNvPr id="3" name="Retângulo 2"/>
          <p:cNvSpPr/>
          <p:nvPr/>
        </p:nvSpPr>
        <p:spPr>
          <a:xfrm>
            <a:off x="-108520" y="5497487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http://en.wikipedia.org/wiki/File:Egyptian_Domesticated_Animals.jpg</a:t>
            </a:r>
          </a:p>
        </p:txBody>
      </p:sp>
    </p:spTree>
    <p:extLst>
      <p:ext uri="{BB962C8B-B14F-4D97-AF65-F5344CB8AC3E}">
        <p14:creationId xmlns:p14="http://schemas.microsoft.com/office/powerpoint/2010/main" xmlns="" val="12538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 smtClean="0"/>
              <a:t>Domesticação das espécies 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96752"/>
            <a:ext cx="8424936" cy="648072"/>
          </a:xfrm>
        </p:spPr>
        <p:txBody>
          <a:bodyPr/>
          <a:lstStyle/>
          <a:p>
            <a:r>
              <a:rPr lang="pt-BR" dirty="0" smtClean="0"/>
              <a:t>O que é Melhoramento Genético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827584" y="3068960"/>
            <a:ext cx="6552728" cy="2952327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 smtClean="0"/>
              <a:t>Tão importante quanto desenvolvimento da linguagem</a:t>
            </a:r>
            <a:endParaRPr lang="pt-BR" sz="2400" dirty="0"/>
          </a:p>
        </p:txBody>
      </p:sp>
      <p:pic>
        <p:nvPicPr>
          <p:cNvPr id="3076" name="Picture 4" descr="http://dog.art.br/wp-content/uploads/2013/06/20130625-1816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93096"/>
            <a:ext cx="3106237" cy="20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400600" y="635736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</a:rPr>
              <a:t>http://dog.art.br/wp-content/uploads/2013/06/20130625-181626.jpg</a:t>
            </a:r>
          </a:p>
        </p:txBody>
      </p:sp>
      <p:pic>
        <p:nvPicPr>
          <p:cNvPr id="3078" name="Picture 6" descr="http://maurilioferreiralima.com.br/wp-content/uploads/2011/09/animais-domesticad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3155504" cy="207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-180528" y="6351131"/>
            <a:ext cx="49685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</a:rPr>
              <a:t>http://maurilioferreiralima.com.br/wp-content/uploads/2011/09/animais-domesticados.jpg</a:t>
            </a:r>
          </a:p>
        </p:txBody>
      </p:sp>
    </p:spTree>
    <p:extLst>
      <p:ext uri="{BB962C8B-B14F-4D97-AF65-F5344CB8AC3E}">
        <p14:creationId xmlns:p14="http://schemas.microsoft.com/office/powerpoint/2010/main" xmlns="" val="399854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96752"/>
            <a:ext cx="8424936" cy="648072"/>
          </a:xfrm>
        </p:spPr>
        <p:txBody>
          <a:bodyPr/>
          <a:lstStyle/>
          <a:p>
            <a:r>
              <a:rPr lang="pt-BR" sz="4400" dirty="0" smtClean="0"/>
              <a:t>O que é Melhoramento Genético</a:t>
            </a:r>
            <a:endParaRPr lang="pt-BR" sz="4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827584" y="2492896"/>
            <a:ext cx="5328592" cy="2952327"/>
          </a:xfrm>
        </p:spPr>
        <p:txBody>
          <a:bodyPr/>
          <a:lstStyle/>
          <a:p>
            <a:r>
              <a:rPr lang="pt-BR" sz="3200" dirty="0" smtClean="0"/>
              <a:t>Tamanho da população</a:t>
            </a:r>
          </a:p>
          <a:p>
            <a:r>
              <a:rPr lang="pt-BR" sz="3200" dirty="0" smtClean="0"/>
              <a:t>Diferenças de fertilidade e viabilidade</a:t>
            </a:r>
          </a:p>
          <a:p>
            <a:r>
              <a:rPr lang="pt-BR" sz="3200" dirty="0" smtClean="0"/>
              <a:t>Mutação</a:t>
            </a:r>
          </a:p>
          <a:p>
            <a:r>
              <a:rPr lang="pt-BR" sz="3200" dirty="0" smtClean="0"/>
              <a:t>Migração</a:t>
            </a:r>
          </a:p>
          <a:p>
            <a:r>
              <a:rPr lang="pt-BR" sz="3200" dirty="0" smtClean="0"/>
              <a:t>Sistema de acasalamento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xmlns="" val="429242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ço Reservado para Imagem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170" b="16170"/>
          <a:stretch>
            <a:fillRect/>
          </a:stretch>
        </p:blipFill>
        <p:spPr/>
      </p:pic>
      <p:sp>
        <p:nvSpPr>
          <p:cNvPr id="13" name="Espaço Reservado para Texto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7" name="Espaço Reservado para Texto 2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0" name="Subtítulo 13"/>
          <p:cNvSpPr>
            <a:spLocks noGrp="1"/>
          </p:cNvSpPr>
          <p:nvPr>
            <p:ph type="subTitle" idx="13"/>
          </p:nvPr>
        </p:nvSpPr>
        <p:spPr>
          <a:xfrm>
            <a:off x="5796136" y="3512690"/>
            <a:ext cx="3096344" cy="1716509"/>
          </a:xfrm>
        </p:spPr>
        <p:txBody>
          <a:bodyPr/>
          <a:lstStyle/>
          <a:p>
            <a:r>
              <a:rPr lang="pt-BR" sz="3200" dirty="0" smtClean="0"/>
              <a:t>Seleção</a:t>
            </a:r>
          </a:p>
          <a:p>
            <a:r>
              <a:rPr lang="pt-BR" sz="3200" dirty="0" smtClean="0"/>
              <a:t>Acasalamentos</a:t>
            </a:r>
            <a:endParaRPr lang="pt-BR" sz="3200" dirty="0"/>
          </a:p>
        </p:txBody>
      </p:sp>
      <p:sp>
        <p:nvSpPr>
          <p:cNvPr id="32" name="Espaço Reservado para Texto 27"/>
          <p:cNvSpPr>
            <a:spLocks noGrp="1"/>
          </p:cNvSpPr>
          <p:nvPr>
            <p:ph type="body" sz="quarter" idx="16"/>
          </p:nvPr>
        </p:nvSpPr>
        <p:spPr>
          <a:xfrm>
            <a:off x="899591" y="3284984"/>
            <a:ext cx="4464495" cy="1944216"/>
          </a:xfrm>
        </p:spPr>
        <p:txBody>
          <a:bodyPr/>
          <a:lstStyle/>
          <a:p>
            <a:r>
              <a:rPr lang="pt-BR" sz="4800" dirty="0" smtClean="0"/>
              <a:t>Ferramentas</a:t>
            </a:r>
            <a:endParaRPr lang="pt-BR" sz="4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002613">
            <a:off x="613632" y="3078124"/>
            <a:ext cx="674624" cy="219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70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3"/>
          </p:nvPr>
        </p:nvSpPr>
        <p:spPr>
          <a:xfrm>
            <a:off x="467544" y="2276872"/>
            <a:ext cx="7272808" cy="792087"/>
          </a:xfrm>
        </p:spPr>
        <p:txBody>
          <a:bodyPr/>
          <a:lstStyle/>
          <a:p>
            <a:r>
              <a:rPr lang="pt-BR" dirty="0" smtClean="0"/>
              <a:t>Seleção 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7200800" cy="775909"/>
          </a:xfrm>
        </p:spPr>
        <p:txBody>
          <a:bodyPr/>
          <a:lstStyle/>
          <a:p>
            <a:r>
              <a:rPr lang="pt-BR" dirty="0" smtClean="0"/>
              <a:t>Ferramentas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002613">
            <a:off x="7814432" y="4793754"/>
            <a:ext cx="674624" cy="2199098"/>
          </a:xfrm>
          <a:prstGeom prst="rect">
            <a:avLst/>
          </a:prstGeom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15"/>
          </p:nvPr>
        </p:nvSpPr>
        <p:spPr>
          <a:xfrm>
            <a:off x="611560" y="3068960"/>
            <a:ext cx="4968552" cy="2952328"/>
          </a:xfrm>
        </p:spPr>
        <p:txBody>
          <a:bodyPr/>
          <a:lstStyle/>
          <a:p>
            <a:r>
              <a:rPr lang="pt-BR" dirty="0" smtClean="0"/>
              <a:t>Escrituração zootécnica</a:t>
            </a:r>
          </a:p>
          <a:p>
            <a:r>
              <a:rPr lang="pt-BR" dirty="0" smtClean="0"/>
              <a:t>Gestão da Informação</a:t>
            </a:r>
          </a:p>
          <a:p>
            <a:r>
              <a:rPr lang="pt-BR" dirty="0" smtClean="0"/>
              <a:t>Avaliações Genéticas</a:t>
            </a:r>
          </a:p>
          <a:p>
            <a:r>
              <a:rPr lang="pt-BR" dirty="0" smtClean="0"/>
              <a:t>Índices de seleção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3246" y="3188095"/>
            <a:ext cx="2774650" cy="20808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908720"/>
            <a:ext cx="2771800" cy="20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96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3"/>
          </p:nvPr>
        </p:nvSpPr>
        <p:spPr>
          <a:xfrm>
            <a:off x="467544" y="2276872"/>
            <a:ext cx="7272808" cy="792087"/>
          </a:xfrm>
        </p:spPr>
        <p:txBody>
          <a:bodyPr/>
          <a:lstStyle/>
          <a:p>
            <a:r>
              <a:rPr lang="pt-BR" dirty="0" smtClean="0"/>
              <a:t>Acasalamentos 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7200800" cy="775909"/>
          </a:xfrm>
        </p:spPr>
        <p:txBody>
          <a:bodyPr/>
          <a:lstStyle/>
          <a:p>
            <a:r>
              <a:rPr lang="pt-BR" dirty="0" smtClean="0"/>
              <a:t>Ferramentas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002613">
            <a:off x="7814432" y="4793754"/>
            <a:ext cx="674624" cy="2199098"/>
          </a:xfrm>
          <a:prstGeom prst="rect">
            <a:avLst/>
          </a:prstGeom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15"/>
          </p:nvPr>
        </p:nvSpPr>
        <p:spPr>
          <a:xfrm>
            <a:off x="611560" y="3068960"/>
            <a:ext cx="4968552" cy="2952328"/>
          </a:xfrm>
        </p:spPr>
        <p:txBody>
          <a:bodyPr/>
          <a:lstStyle/>
          <a:p>
            <a:r>
              <a:rPr lang="pt-BR" dirty="0" smtClean="0"/>
              <a:t>Endogamia (Consanguinidade)</a:t>
            </a:r>
          </a:p>
          <a:p>
            <a:r>
              <a:rPr lang="pt-BR" dirty="0" smtClean="0"/>
              <a:t>Cruzamentos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060848"/>
            <a:ext cx="4139952" cy="27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627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45" b="11945"/>
          <a:stretch>
            <a:fillRect/>
          </a:stretch>
        </p:blipFill>
        <p:spPr/>
      </p:pic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>
          <a:xfrm>
            <a:off x="-252536" y="3009162"/>
            <a:ext cx="9649072" cy="250807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t-BR" sz="3200" dirty="0" smtClean="0"/>
              <a:t>Interação natureza criador</a:t>
            </a:r>
            <a:endParaRPr lang="pt-BR" sz="320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sz="4800" dirty="0" smtClean="0"/>
              <a:t>Santa Inês</a:t>
            </a:r>
            <a:endParaRPr lang="pt-BR" sz="48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952" y="3567389"/>
            <a:ext cx="16510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88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96752"/>
            <a:ext cx="8424936" cy="648072"/>
          </a:xfrm>
        </p:spPr>
        <p:txBody>
          <a:bodyPr/>
          <a:lstStyle/>
          <a:p>
            <a:r>
              <a:rPr lang="pt-BR" sz="4800" dirty="0" smtClean="0"/>
              <a:t>Santa Inês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827584" y="2405525"/>
            <a:ext cx="5688632" cy="2952327"/>
          </a:xfrm>
        </p:spPr>
        <p:txBody>
          <a:bodyPr/>
          <a:lstStyle/>
          <a:p>
            <a:r>
              <a:rPr lang="pt-BR" sz="2300" dirty="0" smtClean="0"/>
              <a:t>Colonização – introdução de animais dos continentes europeu e africano</a:t>
            </a:r>
          </a:p>
          <a:p>
            <a:endParaRPr lang="en-US" sz="2300" dirty="0"/>
          </a:p>
          <a:p>
            <a:r>
              <a:rPr lang="pt-BR" sz="2300" dirty="0" smtClean="0"/>
              <a:t>Clima, isolamento, técnicas tradicionais</a:t>
            </a:r>
            <a:r>
              <a:rPr lang="en-US" sz="2300" dirty="0" smtClean="0"/>
              <a:t> </a:t>
            </a:r>
          </a:p>
          <a:p>
            <a:endParaRPr lang="en-US" sz="2300" dirty="0"/>
          </a:p>
          <a:p>
            <a:r>
              <a:rPr lang="pt-BR" sz="2300" dirty="0" err="1" smtClean="0"/>
              <a:t>Introgressão</a:t>
            </a:r>
            <a:r>
              <a:rPr lang="pt-BR" sz="2300" dirty="0" smtClean="0"/>
              <a:t> genética antiga (</a:t>
            </a:r>
            <a:r>
              <a:rPr lang="pt-BR" sz="2300" dirty="0" err="1" smtClean="0"/>
              <a:t>Bergamácia</a:t>
            </a:r>
            <a:r>
              <a:rPr lang="pt-BR" sz="2300" dirty="0" smtClean="0"/>
              <a:t>)</a:t>
            </a:r>
          </a:p>
          <a:p>
            <a:endParaRPr lang="pt-BR" sz="2300" dirty="0"/>
          </a:p>
          <a:p>
            <a:r>
              <a:rPr lang="pt-BR" sz="2300" dirty="0" err="1" smtClean="0"/>
              <a:t>Introgressão</a:t>
            </a:r>
            <a:r>
              <a:rPr lang="pt-BR" sz="2300" dirty="0" smtClean="0"/>
              <a:t> genética recente (</a:t>
            </a:r>
            <a:r>
              <a:rPr lang="pt-BR" sz="2300" dirty="0" err="1" smtClean="0"/>
              <a:t>Suffolk</a:t>
            </a:r>
            <a:r>
              <a:rPr lang="pt-BR" sz="2300" dirty="0" smtClean="0"/>
              <a:t>, Somalis)</a:t>
            </a:r>
          </a:p>
          <a:p>
            <a:endParaRPr lang="en-US" sz="2300" dirty="0"/>
          </a:p>
          <a:p>
            <a:endParaRPr lang="pt-BR" sz="2300" dirty="0" smtClean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pt-BR" sz="23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3573016"/>
            <a:ext cx="1800200" cy="153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387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Imagem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t-BR" sz="3200" dirty="0" smtClean="0"/>
              <a:t>Trilhando os caminhos</a:t>
            </a:r>
            <a:endParaRPr lang="pt-BR" sz="320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sz="4800" dirty="0" smtClean="0"/>
              <a:t>PMG</a:t>
            </a:r>
            <a:endParaRPr lang="pt-BR" sz="4800" dirty="0"/>
          </a:p>
        </p:txBody>
      </p:sp>
      <p:grpSp>
        <p:nvGrpSpPr>
          <p:cNvPr id="13" name="Grupo 12"/>
          <p:cNvGrpSpPr/>
          <p:nvPr/>
        </p:nvGrpSpPr>
        <p:grpSpPr>
          <a:xfrm>
            <a:off x="1043608" y="3573016"/>
            <a:ext cx="1440160" cy="1512168"/>
            <a:chOff x="1043608" y="3573016"/>
            <a:chExt cx="1656184" cy="1728192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0988" y="3573016"/>
              <a:ext cx="1279661" cy="1649059"/>
            </a:xfrm>
            <a:prstGeom prst="rect">
              <a:avLst/>
            </a:prstGeom>
          </p:spPr>
        </p:pic>
        <p:sp>
          <p:nvSpPr>
            <p:cNvPr id="12" name="Elipse 11"/>
            <p:cNvSpPr/>
            <p:nvPr/>
          </p:nvSpPr>
          <p:spPr>
            <a:xfrm>
              <a:off x="1043608" y="3573016"/>
              <a:ext cx="1656184" cy="1728192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xmlns="" val="13208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96752"/>
            <a:ext cx="8424936" cy="648072"/>
          </a:xfrm>
        </p:spPr>
        <p:txBody>
          <a:bodyPr/>
          <a:lstStyle/>
          <a:p>
            <a:r>
              <a:rPr lang="pt-BR" sz="4800" dirty="0" smtClean="0"/>
              <a:t>PMG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827584" y="2420888"/>
            <a:ext cx="6120680" cy="2952327"/>
          </a:xfrm>
        </p:spPr>
        <p:txBody>
          <a:bodyPr/>
          <a:lstStyle/>
          <a:p>
            <a:r>
              <a:rPr lang="pt-BR" sz="2200" dirty="0" smtClean="0"/>
              <a:t>Mercado e sistemas de produção</a:t>
            </a:r>
          </a:p>
          <a:p>
            <a:r>
              <a:rPr lang="pt-BR" sz="2200" dirty="0" smtClean="0"/>
              <a:t>Objetivo de seleção</a:t>
            </a:r>
          </a:p>
          <a:p>
            <a:r>
              <a:rPr lang="pt-BR" sz="2200" dirty="0" smtClean="0"/>
              <a:t>Sistema de acasalamento e raças</a:t>
            </a:r>
          </a:p>
          <a:p>
            <a:r>
              <a:rPr lang="pt-BR" sz="2200" dirty="0" smtClean="0"/>
              <a:t>Parâmetros de seleção e pesos econômicos</a:t>
            </a:r>
          </a:p>
          <a:p>
            <a:r>
              <a:rPr lang="pt-BR" sz="2200" dirty="0" smtClean="0"/>
              <a:t>Sistema de avaliação animal</a:t>
            </a:r>
          </a:p>
          <a:p>
            <a:r>
              <a:rPr lang="pt-BR" sz="2200" dirty="0" smtClean="0"/>
              <a:t>Critérios de seleção</a:t>
            </a:r>
          </a:p>
          <a:p>
            <a:r>
              <a:rPr lang="pt-BR" sz="2200" dirty="0" smtClean="0"/>
              <a:t>Plano de acasalamento</a:t>
            </a:r>
          </a:p>
          <a:p>
            <a:r>
              <a:rPr lang="pt-BR" sz="2200" dirty="0" smtClean="0"/>
              <a:t>Expansão do sistema</a:t>
            </a:r>
          </a:p>
          <a:p>
            <a:r>
              <a:rPr lang="pt-BR" sz="2200" dirty="0" smtClean="0"/>
              <a:t>Comparação com programas alternativos</a:t>
            </a:r>
          </a:p>
          <a:p>
            <a:endParaRPr lang="pt-BR" sz="2200" dirty="0" smtClean="0"/>
          </a:p>
          <a:p>
            <a:endParaRPr lang="pt-BR" sz="2200" dirty="0" smtClean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</p:txBody>
      </p:sp>
      <p:grpSp>
        <p:nvGrpSpPr>
          <p:cNvPr id="5" name="Grupo 4"/>
          <p:cNvGrpSpPr/>
          <p:nvPr/>
        </p:nvGrpSpPr>
        <p:grpSpPr>
          <a:xfrm>
            <a:off x="7236296" y="4941168"/>
            <a:ext cx="1440160" cy="1512168"/>
            <a:chOff x="1043608" y="3573016"/>
            <a:chExt cx="1656184" cy="1728192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0988" y="3573016"/>
              <a:ext cx="1279661" cy="1649059"/>
            </a:xfrm>
            <a:prstGeom prst="rect">
              <a:avLst/>
            </a:prstGeom>
          </p:spPr>
        </p:pic>
        <p:sp>
          <p:nvSpPr>
            <p:cNvPr id="8" name="Elipse 7"/>
            <p:cNvSpPr/>
            <p:nvPr/>
          </p:nvSpPr>
          <p:spPr>
            <a:xfrm>
              <a:off x="1043608" y="3573016"/>
              <a:ext cx="1656184" cy="1728192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/>
          <p:cNvSpPr/>
          <p:nvPr/>
        </p:nvSpPr>
        <p:spPr>
          <a:xfrm>
            <a:off x="1223938" y="6528111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(Harris et al. 1984)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66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3"/>
          </p:nvPr>
        </p:nvSpPr>
        <p:spPr>
          <a:xfrm>
            <a:off x="539552" y="2276873"/>
            <a:ext cx="8136904" cy="792087"/>
          </a:xfrm>
        </p:spPr>
        <p:txBody>
          <a:bodyPr/>
          <a:lstStyle/>
          <a:p>
            <a:r>
              <a:rPr lang="pt-BR" dirty="0"/>
              <a:t>PMG x Programa de Avaliação Genética</a:t>
            </a:r>
          </a:p>
        </p:txBody>
      </p:sp>
      <p:sp>
        <p:nvSpPr>
          <p:cNvPr id="8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7200800" cy="775909"/>
          </a:xfrm>
        </p:spPr>
        <p:txBody>
          <a:bodyPr/>
          <a:lstStyle/>
          <a:p>
            <a:r>
              <a:rPr lang="pt-BR" sz="4800" dirty="0" smtClean="0"/>
              <a:t>PMG</a:t>
            </a:r>
            <a:endParaRPr lang="pt-BR" sz="48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6435304"/>
              </p:ext>
            </p:extLst>
          </p:nvPr>
        </p:nvGraphicFramePr>
        <p:xfrm>
          <a:off x="539552" y="2924945"/>
          <a:ext cx="6696744" cy="327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16424"/>
                <a:gridCol w="1440160"/>
                <a:gridCol w="1440160"/>
              </a:tblGrid>
              <a:tr h="398830">
                <a:tc>
                  <a:txBody>
                    <a:bodyPr/>
                    <a:lstStyle/>
                    <a:p>
                      <a:endParaRPr lang="pt-BR" sz="2000" noProof="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noProof="0" dirty="0" smtClean="0"/>
                        <a:t>PMG</a:t>
                      </a:r>
                      <a:endParaRPr lang="pt-BR" sz="20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noProof="0" dirty="0" smtClean="0"/>
                        <a:t>PAG</a:t>
                      </a:r>
                      <a:endParaRPr lang="pt-BR" sz="20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5622">
                <a:tc>
                  <a:txBody>
                    <a:bodyPr/>
                    <a:lstStyle/>
                    <a:p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Mercado,</a:t>
                      </a:r>
                      <a:r>
                        <a:rPr lang="pt-BR" sz="2000" baseline="0" noProof="0" dirty="0" smtClean="0">
                          <a:solidFill>
                            <a:schemeClr val="bg1"/>
                          </a:solidFill>
                        </a:rPr>
                        <a:t> Sistema e Objetivo de seleção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Clr>
                          <a:srgbClr val="00B050"/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6632">
                <a:tc>
                  <a:txBody>
                    <a:bodyPr/>
                    <a:lstStyle/>
                    <a:p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Pesos</a:t>
                      </a:r>
                      <a:r>
                        <a:rPr lang="pt-BR" sz="2000" baseline="0" noProof="0" dirty="0" smtClean="0">
                          <a:solidFill>
                            <a:schemeClr val="bg1"/>
                          </a:solidFill>
                        </a:rPr>
                        <a:t> econômicos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5622">
                <a:tc>
                  <a:txBody>
                    <a:bodyPr/>
                    <a:lstStyle/>
                    <a:p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Sistema de avaliação e critérios de seleção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Plano</a:t>
                      </a:r>
                      <a:r>
                        <a:rPr lang="pt-BR" sz="2000" baseline="0" noProof="0" dirty="0" smtClean="0">
                          <a:solidFill>
                            <a:schemeClr val="bg1"/>
                          </a:solidFill>
                        </a:rPr>
                        <a:t> de acasalamento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Expansão e esquemas</a:t>
                      </a:r>
                      <a:r>
                        <a:rPr lang="pt-BR" sz="2000" baseline="0" noProof="0" dirty="0" smtClean="0">
                          <a:solidFill>
                            <a:schemeClr val="bg1"/>
                          </a:solidFill>
                        </a:rPr>
                        <a:t> alternativos</a:t>
                      </a:r>
                      <a:endParaRPr lang="pt-BR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7452320" y="5085184"/>
            <a:ext cx="1440160" cy="1512168"/>
            <a:chOff x="1043608" y="3573016"/>
            <a:chExt cx="1656184" cy="1728192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0988" y="3573016"/>
              <a:ext cx="1279661" cy="1649059"/>
            </a:xfrm>
            <a:prstGeom prst="rect">
              <a:avLst/>
            </a:prstGeom>
          </p:spPr>
        </p:pic>
        <p:sp>
          <p:nvSpPr>
            <p:cNvPr id="11" name="Elipse 10"/>
            <p:cNvSpPr/>
            <p:nvPr/>
          </p:nvSpPr>
          <p:spPr>
            <a:xfrm>
              <a:off x="1043608" y="3573016"/>
              <a:ext cx="1656184" cy="1728192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xmlns="" val="294609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Imagem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45" b="11945"/>
          <a:stretch>
            <a:fillRect/>
          </a:stretch>
        </p:blipFill>
        <p:spPr/>
      </p:pic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t-BR" sz="3200" dirty="0" smtClean="0"/>
              <a:t>Programas bem sucedidos</a:t>
            </a:r>
            <a:endParaRPr lang="pt-BR" sz="320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grpSp>
        <p:nvGrpSpPr>
          <p:cNvPr id="13" name="Grupo 12"/>
          <p:cNvGrpSpPr/>
          <p:nvPr/>
        </p:nvGrpSpPr>
        <p:grpSpPr>
          <a:xfrm>
            <a:off x="382190" y="3479075"/>
            <a:ext cx="1393347" cy="1606109"/>
            <a:chOff x="185299" y="3162901"/>
            <a:chExt cx="1914153" cy="2160240"/>
          </a:xfrm>
        </p:grpSpPr>
        <p:grpSp>
          <p:nvGrpSpPr>
            <p:cNvPr id="2" name="Grupo 1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9" name="Imagem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1" name="Imagem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2" name="Imagem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8" name="Elipse 7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xmlns="" val="27086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2331173" y="2636911"/>
            <a:ext cx="5328592" cy="3132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smtClean="0"/>
              <a:t>1989 – </a:t>
            </a:r>
            <a:r>
              <a:rPr lang="pt-BR" dirty="0" err="1" smtClean="0"/>
              <a:t>Sheep</a:t>
            </a:r>
            <a:r>
              <a:rPr lang="pt-BR" dirty="0" smtClean="0"/>
              <a:t> </a:t>
            </a:r>
            <a:r>
              <a:rPr lang="pt-BR" dirty="0" err="1" smtClean="0"/>
              <a:t>Genetics</a:t>
            </a:r>
            <a:r>
              <a:rPr lang="pt-BR" dirty="0" smtClean="0"/>
              <a:t> (NSW) - organização sem fins lucrativos em benefícios dos produtores de ovinos australianos</a:t>
            </a:r>
          </a:p>
          <a:p>
            <a:pPr>
              <a:spcBef>
                <a:spcPts val="1800"/>
              </a:spcBef>
            </a:pPr>
            <a:r>
              <a:rPr lang="pt-PT" dirty="0" smtClean="0"/>
              <a:t>Fornece </a:t>
            </a:r>
            <a:r>
              <a:rPr lang="pt-PT" dirty="0"/>
              <a:t>informações práticas sobre o potencial genético </a:t>
            </a:r>
            <a:r>
              <a:rPr lang="pt-PT" dirty="0" smtClean="0"/>
              <a:t>dos rebanhos (raças terminais, maternas, duplo propósito)</a:t>
            </a:r>
          </a:p>
          <a:p>
            <a:pPr>
              <a:spcBef>
                <a:spcPts val="1800"/>
              </a:spcBef>
            </a:pPr>
            <a:r>
              <a:rPr lang="pt-PT" dirty="0" smtClean="0"/>
              <a:t>Animais ranqueados para várias características de acordo com os valores genéticos (ASBV)</a:t>
            </a:r>
            <a:endParaRPr lang="pt-BR" dirty="0" smtClean="0"/>
          </a:p>
          <a:p>
            <a:pPr>
              <a:spcBef>
                <a:spcPts val="1800"/>
              </a:spcBef>
            </a:pPr>
            <a:endParaRPr lang="pt-BR" dirty="0" smtClean="0"/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7" name="Picture 2" descr="http://www.whitesuffolk.com/pages/media/superwhites/asb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16369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96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2331173" y="2420888"/>
            <a:ext cx="532859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PT" dirty="0" smtClean="0"/>
              <a:t>ASBV’ comparáveis entre rebanhos dentro da mesma raça, entre rebanhos e raças no grupo de reprodutores terminais</a:t>
            </a:r>
          </a:p>
          <a:p>
            <a:pPr>
              <a:spcBef>
                <a:spcPts val="1800"/>
              </a:spcBef>
            </a:pPr>
            <a:r>
              <a:rPr lang="pt-PT" dirty="0" smtClean="0"/>
              <a:t>Flexibilidade – criadores podem concentrar esforços nas características que consideram importantes para seu objetivo de seleção e nos requerimentos de seus clientes</a:t>
            </a:r>
          </a:p>
          <a:p>
            <a:pPr>
              <a:spcBef>
                <a:spcPts val="1800"/>
              </a:spcBef>
            </a:pPr>
            <a:r>
              <a:rPr lang="pt-PT" dirty="0" smtClean="0"/>
              <a:t>Dados </a:t>
            </a:r>
            <a:r>
              <a:rPr lang="pt-PT" dirty="0"/>
              <a:t>podem ser registradas em </a:t>
            </a:r>
            <a:r>
              <a:rPr lang="pt-PT" dirty="0" smtClean="0"/>
              <a:t>fichas e enviados </a:t>
            </a:r>
            <a:r>
              <a:rPr lang="pt-PT" dirty="0"/>
              <a:t>para um gerenciador de dados ou os criadores podem inserir seus próprios dados em um </a:t>
            </a:r>
            <a:r>
              <a:rPr lang="pt-PT" dirty="0" smtClean="0"/>
              <a:t>software</a:t>
            </a:r>
            <a:endParaRPr lang="pt-BR" dirty="0" smtClean="0"/>
          </a:p>
          <a:p>
            <a:pPr>
              <a:spcBef>
                <a:spcPts val="1800"/>
              </a:spcBef>
            </a:pPr>
            <a:endParaRPr lang="pt-BR" dirty="0" smtClean="0"/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7" name="Picture 2" descr="http://www.whitesuffolk.com/pages/media/superwhites/asb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16369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85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2331173" y="2636912"/>
            <a:ext cx="532859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err="1" smtClean="0"/>
              <a:t>ASBV’s</a:t>
            </a:r>
            <a:r>
              <a:rPr lang="pt-BR" dirty="0" smtClean="0"/>
              <a:t> - pesos (nascimento, desmama 2-4m, pós-</a:t>
            </a:r>
            <a:r>
              <a:rPr lang="pt-BR" dirty="0" err="1" smtClean="0"/>
              <a:t>desm</a:t>
            </a:r>
            <a:r>
              <a:rPr lang="pt-BR" dirty="0" smtClean="0"/>
              <a:t> precoce 4-7m, pós-</a:t>
            </a:r>
            <a:r>
              <a:rPr lang="pt-BR" dirty="0" err="1" smtClean="0"/>
              <a:t>desm</a:t>
            </a:r>
            <a:r>
              <a:rPr lang="pt-BR" dirty="0" smtClean="0"/>
              <a:t> 6-10m, ao ano 10-13m, </a:t>
            </a:r>
            <a:r>
              <a:rPr lang="pt-BR" dirty="0" err="1" smtClean="0"/>
              <a:t>sobreano</a:t>
            </a:r>
            <a:r>
              <a:rPr lang="pt-BR" dirty="0" smtClean="0"/>
              <a:t> 13-18m, adultos &gt;18m), AOL, deposição de gordura, número de crias nascidas e desmamadas, OPG,  peso desmama materno, peso de velo, qualidade do velo</a:t>
            </a:r>
          </a:p>
          <a:p>
            <a:pPr>
              <a:spcBef>
                <a:spcPts val="1800"/>
              </a:spcBef>
            </a:pPr>
            <a:r>
              <a:rPr lang="pt-BR" dirty="0" smtClean="0"/>
              <a:t>Características de carcaça e de lã avaliadas por operadores credenciados</a:t>
            </a:r>
          </a:p>
          <a:p>
            <a:pPr>
              <a:spcBef>
                <a:spcPts val="1800"/>
              </a:spcBef>
            </a:pPr>
            <a:endParaRPr lang="pt-BR" dirty="0" smtClean="0"/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7" name="Picture 2" descr="http://www.whitesuffolk.com/pages/media/superwhites/asb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16369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741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7" name="Picture 2" descr="http://www.whitesuffolk.com/pages/media/superwhites/asb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16369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7004296"/>
              </p:ext>
            </p:extLst>
          </p:nvPr>
        </p:nvGraphicFramePr>
        <p:xfrm>
          <a:off x="2267744" y="1927099"/>
          <a:ext cx="6624736" cy="29420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68352"/>
                <a:gridCol w="1872208"/>
                <a:gridCol w="1584176"/>
              </a:tblGrid>
              <a:tr h="398830">
                <a:tc>
                  <a:txBody>
                    <a:bodyPr/>
                    <a:lstStyle/>
                    <a:p>
                      <a:endParaRPr lang="pt-BR" sz="1800" noProof="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noProof="0" dirty="0" smtClean="0"/>
                        <a:t>Austrália</a:t>
                      </a:r>
                    </a:p>
                    <a:p>
                      <a:pPr algn="ctr"/>
                      <a:r>
                        <a:rPr lang="pt-BR" sz="1800" noProof="0" dirty="0" smtClean="0"/>
                        <a:t>AUD</a:t>
                      </a:r>
                      <a:endParaRPr lang="pt-BR" sz="18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noProof="0" dirty="0" smtClean="0"/>
                        <a:t>Internacional</a:t>
                      </a:r>
                    </a:p>
                    <a:p>
                      <a:pPr algn="ctr"/>
                      <a:r>
                        <a:rPr lang="pt-BR" sz="1800" noProof="0" dirty="0" smtClean="0"/>
                        <a:t>AUD</a:t>
                      </a:r>
                      <a:endParaRPr lang="pt-BR" sz="18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6632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Inscrição</a:t>
                      </a:r>
                      <a:r>
                        <a:rPr lang="pt-BR" sz="1800" baseline="0" noProof="0" dirty="0" smtClean="0">
                          <a:solidFill>
                            <a:schemeClr val="bg1"/>
                          </a:solidFill>
                        </a:rPr>
                        <a:t> Rebanho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440 (R$</a:t>
                      </a:r>
                      <a:r>
                        <a:rPr lang="pt-BR" sz="1800" baseline="0" noProof="0" dirty="0" smtClean="0">
                          <a:solidFill>
                            <a:schemeClr val="bg1"/>
                          </a:solidFill>
                        </a:rPr>
                        <a:t> 911)</a:t>
                      </a: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480 (R$ 994)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5622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Inscrição - rebanho adicional 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121 (R$ 250)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130 (R$ 269)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Taxa por animal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2,10 (R$ 4,40)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2,50 (R$ 5,18)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Taxa</a:t>
                      </a:r>
                      <a:r>
                        <a:rPr lang="pt-BR" sz="1800" baseline="0" noProof="0" dirty="0" smtClean="0">
                          <a:solidFill>
                            <a:schemeClr val="bg1"/>
                          </a:solidFill>
                        </a:rPr>
                        <a:t> por animal (pequeno rebanho &gt;50)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9,10 (R$ 19,00)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10 (R$ 21)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7284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755576" y="3284985"/>
            <a:ext cx="6264696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smtClean="0"/>
              <a:t>Originalmente desenvolvido para gerenciar o banco genético nacional de ovinos (1990), a partir de esquemas de registros independentes (NFRS, </a:t>
            </a:r>
            <a:r>
              <a:rPr lang="pt-BR" dirty="0" err="1" smtClean="0"/>
              <a:t>Sheeplan</a:t>
            </a:r>
            <a:r>
              <a:rPr lang="pt-BR" dirty="0" smtClean="0"/>
              <a:t>, </a:t>
            </a:r>
            <a:r>
              <a:rPr lang="pt-BR" dirty="0" err="1" smtClean="0"/>
              <a:t>Animalplan</a:t>
            </a:r>
            <a:r>
              <a:rPr lang="pt-BR" dirty="0" smtClean="0"/>
              <a:t>, </a:t>
            </a:r>
            <a:r>
              <a:rPr lang="pt-BR" dirty="0" err="1" smtClean="0"/>
              <a:t>Flocklinc</a:t>
            </a:r>
            <a:r>
              <a:rPr lang="pt-BR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pt-BR" dirty="0" smtClean="0"/>
              <a:t>Integrou-se em 2010 – criação do </a:t>
            </a:r>
            <a:r>
              <a:rPr lang="pt-BR" dirty="0" err="1" smtClean="0"/>
              <a:t>Beef</a:t>
            </a:r>
            <a:r>
              <a:rPr lang="pt-BR" dirty="0" smtClean="0"/>
              <a:t> + Lamb New </a:t>
            </a:r>
            <a:r>
              <a:rPr lang="pt-BR" dirty="0" err="1" smtClean="0"/>
              <a:t>Zealand</a:t>
            </a:r>
            <a:r>
              <a:rPr lang="pt-BR" dirty="0" smtClean="0"/>
              <a:t> (financiado parte pelos impostos vindo da indústria ovina e parte das taxas dos criadores)</a:t>
            </a:r>
          </a:p>
          <a:p>
            <a:pPr>
              <a:spcBef>
                <a:spcPts val="1800"/>
              </a:spcBef>
            </a:pPr>
            <a:endParaRPr lang="pt-BR" dirty="0" smtClean="0"/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01964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140969"/>
            <a:ext cx="6264696" cy="1008112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smtClean="0"/>
              <a:t>Criador escolhe entre 8 escritórios prestadores do serviço de coleta e avaliação genética:</a:t>
            </a: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933056"/>
            <a:ext cx="6840760" cy="2398196"/>
          </a:xfrm>
        </p:spPr>
        <p:txBody>
          <a:bodyPr numCol="2">
            <a:noAutofit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Flock-Linc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Genetic </a:t>
            </a:r>
            <a:r>
              <a:rPr lang="pt-BR" sz="1600" dirty="0"/>
              <a:t>Gains </a:t>
            </a: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Geneplan 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Livestock </a:t>
            </a:r>
            <a:r>
              <a:rPr lang="pt-BR" sz="1600" dirty="0"/>
              <a:t>Administration &amp; </a:t>
            </a:r>
            <a:r>
              <a:rPr lang="pt-BR" sz="1600" dirty="0" err="1"/>
              <a:t>Account</a:t>
            </a:r>
            <a:r>
              <a:rPr lang="pt-BR" sz="1600" dirty="0"/>
              <a:t> Services 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New </a:t>
            </a:r>
            <a:r>
              <a:rPr lang="pt-BR" sz="1600" dirty="0" err="1"/>
              <a:t>Zealand</a:t>
            </a:r>
            <a:r>
              <a:rPr lang="pt-BR" sz="1600" dirty="0"/>
              <a:t> Performance </a:t>
            </a:r>
            <a:r>
              <a:rPr lang="pt-BR" sz="1600" dirty="0" err="1"/>
              <a:t>Recording</a:t>
            </a:r>
            <a:r>
              <a:rPr lang="pt-BR" sz="1600" dirty="0"/>
              <a:t> Services </a:t>
            </a:r>
            <a:r>
              <a:rPr lang="pt-BR" sz="1600" dirty="0" err="1"/>
              <a:t>Ltd</a:t>
            </a:r>
            <a:r>
              <a:rPr lang="pt-BR" sz="1600" dirty="0"/>
              <a:t> </a:t>
            </a: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New </a:t>
            </a:r>
            <a:r>
              <a:rPr lang="pt-BR" sz="1600" dirty="0" err="1"/>
              <a:t>Zealand</a:t>
            </a:r>
            <a:r>
              <a:rPr lang="pt-BR" sz="1600" dirty="0"/>
              <a:t> </a:t>
            </a:r>
            <a:r>
              <a:rPr lang="pt-BR" sz="1600" dirty="0" err="1"/>
              <a:t>Sheepbreeders</a:t>
            </a:r>
            <a:r>
              <a:rPr lang="pt-BR" sz="1600" dirty="0"/>
              <a:t> </a:t>
            </a:r>
            <a:r>
              <a:rPr lang="pt-BR" sz="1600" dirty="0" err="1"/>
              <a:t>Association</a:t>
            </a:r>
            <a:r>
              <a:rPr lang="pt-BR" sz="1600" dirty="0"/>
              <a:t> </a:t>
            </a: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PBBNZ 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/>
              <a:t>The </a:t>
            </a:r>
            <a:r>
              <a:rPr lang="pt-BR" sz="1600" dirty="0"/>
              <a:t>New </a:t>
            </a:r>
            <a:r>
              <a:rPr lang="pt-BR" sz="1600" dirty="0" err="1"/>
              <a:t>Zealand</a:t>
            </a:r>
            <a:r>
              <a:rPr lang="pt-BR" sz="1600" dirty="0"/>
              <a:t> Animal </a:t>
            </a:r>
            <a:r>
              <a:rPr lang="pt-BR" sz="1600" dirty="0" err="1"/>
              <a:t>Breeding</a:t>
            </a:r>
            <a:r>
              <a:rPr lang="pt-BR" sz="1600" dirty="0"/>
              <a:t> </a:t>
            </a:r>
            <a:r>
              <a:rPr lang="pt-BR" sz="1600" dirty="0" err="1"/>
              <a:t>Trust</a:t>
            </a:r>
            <a:r>
              <a:rPr lang="pt-BR" sz="1600" dirty="0"/>
              <a:t> 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xmlns="" val="315460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755576" y="3284985"/>
            <a:ext cx="6264696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smtClean="0"/>
              <a:t>Escritórios oferecem assessoria em como usar o sistema SIL, o que registrar, como entrar e verificar dados, e realiza avaliações genéticas; com essas produzem relatórios de seleção para criadores</a:t>
            </a:r>
          </a:p>
          <a:p>
            <a:pPr>
              <a:spcBef>
                <a:spcPts val="1800"/>
              </a:spcBef>
            </a:pPr>
            <a:r>
              <a:rPr lang="pt-BR" dirty="0" smtClean="0"/>
              <a:t>Também assessoram na interpretação dos relatórios e outros serviços especializados de acordo com a necessidade de cada criador</a:t>
            </a:r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41024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755576" y="3356993"/>
            <a:ext cx="6264696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dirty="0" smtClean="0"/>
              <a:t>SIL disponibiliza valores genéticos e índices de seleção (para cada sistema de produção) para auxílio na seleção dos animais</a:t>
            </a:r>
          </a:p>
          <a:p>
            <a:pPr>
              <a:spcBef>
                <a:spcPts val="1800"/>
              </a:spcBef>
            </a:pPr>
            <a:r>
              <a:rPr lang="pt-BR" dirty="0" smtClean="0"/>
              <a:t>Os pesos econômicos são estimados para cada situação</a:t>
            </a:r>
          </a:p>
          <a:p>
            <a:pPr marL="0" indent="0">
              <a:spcBef>
                <a:spcPts val="1800"/>
              </a:spcBef>
              <a:buNone/>
            </a:pP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09800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212977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b="1" dirty="0" smtClean="0"/>
              <a:t>Objetivos: </a:t>
            </a:r>
            <a:r>
              <a:rPr lang="pt-BR" dirty="0" smtClean="0"/>
              <a:t>peso desmama (direto e materno), peso de carcaça, peso adulto, peso de gordura e músculo na carcaça, número de cordeiros nascidos, taxa de partos duplos, fertilidade e fecundidade de fêmeas ao </a:t>
            </a:r>
            <a:r>
              <a:rPr lang="pt-BR" dirty="0" err="1" smtClean="0"/>
              <a:t>sobreano</a:t>
            </a:r>
            <a:r>
              <a:rPr lang="pt-BR" dirty="0" smtClean="0"/>
              <a:t>, sobrevivência ao desmame (direto e materno), peso de velo nos cordeiros, </a:t>
            </a:r>
            <a:r>
              <a:rPr lang="pt-BR" dirty="0" err="1" smtClean="0"/>
              <a:t>sobreano</a:t>
            </a:r>
            <a:r>
              <a:rPr lang="pt-BR" dirty="0"/>
              <a:t> </a:t>
            </a:r>
            <a:r>
              <a:rPr lang="pt-BR" dirty="0" smtClean="0"/>
              <a:t>e adultos, diâmetro da fibra </a:t>
            </a:r>
            <a:r>
              <a:rPr lang="pt-BR" dirty="0" err="1" smtClean="0"/>
              <a:t>sobreano</a:t>
            </a:r>
            <a:r>
              <a:rPr lang="pt-BR" dirty="0" smtClean="0"/>
              <a:t> e adultos, CV diâmetro da fibra, curvatura da fibra, comprimento fibra, brilho e cor amarela na fibra, </a:t>
            </a:r>
            <a:r>
              <a:rPr lang="pt-BR" dirty="0" err="1" smtClean="0"/>
              <a:t>dag</a:t>
            </a:r>
            <a:r>
              <a:rPr lang="pt-BR" dirty="0" smtClean="0"/>
              <a:t> score nos cordeiros e adultos, eczema facial, OPG (desafio de verão e outono), OPG adultos</a:t>
            </a: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7812360" y="5157192"/>
            <a:ext cx="1249331" cy="1462093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16868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140968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1800" b="1" dirty="0" smtClean="0"/>
              <a:t>Critérios:</a:t>
            </a:r>
            <a:r>
              <a:rPr lang="pt-BR" sz="1800" dirty="0" smtClean="0"/>
              <a:t> peso de velo limpo (12m), rendimento velo limpo (12m), brilho de velo, cor amarela velo, AOL (TC </a:t>
            </a:r>
            <a:r>
              <a:rPr lang="pt-BR" sz="1800" dirty="0" err="1" smtClean="0"/>
              <a:t>scan</a:t>
            </a:r>
            <a:r>
              <a:rPr lang="pt-BR" sz="1800" dirty="0" smtClean="0"/>
              <a:t>), peso de gordura na carcaça (CT </a:t>
            </a:r>
            <a:r>
              <a:rPr lang="pt-BR" sz="1800" dirty="0" err="1" smtClean="0"/>
              <a:t>scan</a:t>
            </a:r>
            <a:r>
              <a:rPr lang="pt-BR" sz="1800" dirty="0" smtClean="0"/>
              <a:t>), peso de músculo na carcaça (CT </a:t>
            </a:r>
            <a:r>
              <a:rPr lang="pt-BR" sz="1800" dirty="0" err="1" smtClean="0"/>
              <a:t>scan</a:t>
            </a:r>
            <a:r>
              <a:rPr lang="pt-BR" sz="1800" dirty="0" smtClean="0"/>
              <a:t>), </a:t>
            </a:r>
            <a:r>
              <a:rPr lang="pt-BR" sz="1800" dirty="0" err="1" smtClean="0"/>
              <a:t>dag</a:t>
            </a:r>
            <a:r>
              <a:rPr lang="pt-BR" sz="1800" dirty="0" smtClean="0"/>
              <a:t> score (3m, 8m), teste sanguíneo para resistência a parasitas, profundidade e largura de olho de lombo (ultra), curvatura da fibra, deposição de gordura, CV diâmetro da fibra, diâmetro da fibra (</a:t>
            </a:r>
            <a:r>
              <a:rPr lang="pt-BR" sz="1800" dirty="0" err="1" smtClean="0"/>
              <a:t>sobreano</a:t>
            </a:r>
            <a:r>
              <a:rPr lang="pt-BR" sz="1800" dirty="0" smtClean="0"/>
              <a:t>), OPG e 2</a:t>
            </a:r>
            <a:r>
              <a:rPr lang="pt-BR" sz="1800" baseline="30000" dirty="0" smtClean="0"/>
              <a:t>º</a:t>
            </a:r>
            <a:r>
              <a:rPr lang="pt-BR" sz="1800" dirty="0" smtClean="0"/>
              <a:t> OPG (desafios de verão e outono), finura da fibra, peso de velo (</a:t>
            </a:r>
            <a:r>
              <a:rPr lang="pt-BR" sz="1800" dirty="0" err="1" smtClean="0"/>
              <a:t>sobreano</a:t>
            </a:r>
            <a:r>
              <a:rPr lang="pt-BR" sz="1800" dirty="0" smtClean="0"/>
              <a:t>), eczema facial, peso (desmame, 6m, 8m, 10m, 12m, 18m), OPG </a:t>
            </a:r>
            <a:r>
              <a:rPr lang="pt-BR" sz="1800" dirty="0" err="1" smtClean="0"/>
              <a:t>Nematodirus</a:t>
            </a:r>
            <a:r>
              <a:rPr lang="pt-BR" sz="1800" dirty="0" smtClean="0"/>
              <a:t> e 2</a:t>
            </a:r>
            <a:r>
              <a:rPr lang="pt-BR" sz="1800" baseline="30000" dirty="0" smtClean="0"/>
              <a:t>º </a:t>
            </a:r>
            <a:r>
              <a:rPr lang="pt-BR" sz="1800" dirty="0" smtClean="0"/>
              <a:t> OPG N (desafios verão e outono), número de cordeiros nascidos (</a:t>
            </a:r>
            <a:r>
              <a:rPr lang="pt-BR" sz="1800" dirty="0" err="1" smtClean="0"/>
              <a:t>hogget</a:t>
            </a:r>
            <a:r>
              <a:rPr lang="pt-BR" sz="1800" dirty="0" smtClean="0"/>
              <a:t>), prolificidade (</a:t>
            </a:r>
            <a:r>
              <a:rPr lang="pt-BR" sz="1800" dirty="0" err="1" smtClean="0"/>
              <a:t>scanning</a:t>
            </a:r>
            <a:r>
              <a:rPr lang="pt-BR" sz="1800" dirty="0" smtClean="0"/>
              <a:t>), força e comprimento da fibra, sobrevivência ao desmame </a:t>
            </a:r>
            <a:endParaRPr lang="pt-BR" sz="1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342658" y="2132856"/>
            <a:ext cx="4373358" cy="857251"/>
            <a:chOff x="-1764704" y="2924944"/>
            <a:chExt cx="4373358" cy="857251"/>
          </a:xfrm>
        </p:grpSpPr>
        <p:pic>
          <p:nvPicPr>
            <p:cNvPr id="2052" name="Picture 4" descr="http://www.sil.co.nz/images/sheepimprovementto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3429000"/>
              <a:ext cx="2609850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sil.co.nz/images/silto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6" y="2962274"/>
              <a:ext cx="885825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sil.co.nz/images/beef-lamb-nz-log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64704" y="2924944"/>
              <a:ext cx="17526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77337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212977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2200" dirty="0" smtClean="0"/>
              <a:t>Serviço Nacional de Avaliação Genética de Bovinos e Ovinos – parte do EBLEX (organização de contribuintes relacionados a cadeia de bovinos e ovinos) – uma divisão do </a:t>
            </a:r>
            <a:r>
              <a:rPr lang="en-US" sz="2200" b="1" dirty="0"/>
              <a:t>Agriculture and Horticulture Development Board (AHDB)</a:t>
            </a:r>
          </a:p>
          <a:p>
            <a:pPr>
              <a:spcBef>
                <a:spcPts val="1800"/>
              </a:spcBef>
            </a:pPr>
            <a:r>
              <a:rPr lang="pt-BR" sz="2200" dirty="0" smtClean="0"/>
              <a:t>Avaliações genéticas realizadas pelo EGENES (</a:t>
            </a:r>
            <a:r>
              <a:rPr lang="pt-BR" sz="2200" dirty="0" err="1"/>
              <a:t>Scotland’s</a:t>
            </a:r>
            <a:r>
              <a:rPr lang="pt-BR" sz="2200" dirty="0"/>
              <a:t> Rural </a:t>
            </a:r>
            <a:r>
              <a:rPr lang="pt-BR" sz="2200" dirty="0" err="1" smtClean="0"/>
              <a:t>College</a:t>
            </a:r>
            <a:r>
              <a:rPr lang="pt-BR" sz="2200" dirty="0" smtClean="0"/>
              <a:t>)</a:t>
            </a:r>
            <a:endParaRPr lang="pt-BR" sz="22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524328" y="4941168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Sig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726" y="2348880"/>
            <a:ext cx="1659033" cy="6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4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284985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1800" dirty="0" smtClean="0"/>
              <a:t>Valores genéticos – prolificidade, habilidade materna (relacionado ao crescimento do cordeiro aos 8 semanas), peso cordeiro com 8 semanas), peso 21 semanas (ao </a:t>
            </a:r>
            <a:r>
              <a:rPr lang="pt-BR" sz="1800" dirty="0" err="1" smtClean="0"/>
              <a:t>scan</a:t>
            </a:r>
            <a:r>
              <a:rPr lang="pt-BR" sz="1800" dirty="0" smtClean="0"/>
              <a:t>),  profundidade de músculo e gordura (ultrassom 21 sem), peso maduro (ao primeiro parto), para rebanhos com TC </a:t>
            </a:r>
            <a:r>
              <a:rPr lang="pt-BR" sz="1800" dirty="0" err="1" smtClean="0"/>
              <a:t>scan</a:t>
            </a:r>
            <a:r>
              <a:rPr lang="pt-BR" sz="1800" dirty="0" smtClean="0"/>
              <a:t> (21 sem) – peso carcaça magra, peso de carcaça gorda, musculosidade no pernil, para rebanhos envolvidos em amostragens para resistência a parasitas – OPG (21 sem).</a:t>
            </a:r>
            <a:endParaRPr lang="pt-BR" sz="1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Sig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726" y="2348880"/>
            <a:ext cx="1659033" cy="6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55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2411759" y="2204864"/>
            <a:ext cx="6463601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1800" dirty="0" smtClean="0"/>
              <a:t>Valores genéticos combinados em índices de seleção, em que cada característica é ponderada por sua importância econômica para o atendimento do objetivo de seleção específico</a:t>
            </a:r>
            <a:endParaRPr lang="pt-BR" sz="1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Sig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1659033" cy="6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3774549"/>
              </p:ext>
            </p:extLst>
          </p:nvPr>
        </p:nvGraphicFramePr>
        <p:xfrm>
          <a:off x="740310" y="3356992"/>
          <a:ext cx="6567994" cy="3009900"/>
        </p:xfrm>
        <a:graphic>
          <a:graphicData uri="http://schemas.openxmlformats.org/drawingml/2006/table">
            <a:tbl>
              <a:tblPr/>
              <a:tblGrid>
                <a:gridCol w="1665208"/>
                <a:gridCol w="4902786"/>
              </a:tblGrid>
              <a:tr h="0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Índice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Raças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Reprodutor</a:t>
                      </a:r>
                      <a:r>
                        <a:rPr lang="pt-BR" sz="1600" baseline="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Terminal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Charollais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, Hampshire Down,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Ile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 de France,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Meatlinc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Poll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Dorset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Suffolk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Texel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Vendeen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Materno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Rebanho</a:t>
                      </a:r>
                      <a:r>
                        <a:rPr lang="pt-BR" sz="1600" baseline="0" noProof="0" dirty="0" smtClean="0">
                          <a:solidFill>
                            <a:schemeClr val="bg1"/>
                          </a:solidFill>
                        </a:rPr>
                        <a:t>s 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Some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Lleyn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e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Poll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Dorset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Comprimento</a:t>
                      </a:r>
                      <a:r>
                        <a:rPr lang="pt-BR" sz="1600" baseline="0" noProof="0" dirty="0" smtClean="0">
                          <a:solidFill>
                            <a:schemeClr val="bg1"/>
                          </a:solidFill>
                        </a:rPr>
                        <a:t> de Lã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Blue </a:t>
                      </a:r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Faced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 Leicester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noProof="0" dirty="0" err="1">
                          <a:solidFill>
                            <a:schemeClr val="bg1"/>
                          </a:solidFill>
                        </a:rPr>
                        <a:t>Welsh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/ Mais </a:t>
                      </a:r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t-BR" sz="1600" noProof="0" dirty="0">
                          <a:solidFill>
                            <a:schemeClr val="bg1"/>
                          </a:solidFill>
                        </a:rPr>
                      </a:b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Carcaça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Raças de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Welsh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(parte alta), como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Beulah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e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Welsh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Hardy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Speckles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e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Lleyn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</a:b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noProof="0" dirty="0">
                          <a:solidFill>
                            <a:schemeClr val="bg1"/>
                          </a:solidFill>
                        </a:rPr>
                        <a:t>Hill 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Scottish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Blackface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e North Country </a:t>
                      </a:r>
                      <a:r>
                        <a:rPr lang="pt-BR" sz="1600" noProof="0" dirty="0" err="1" smtClean="0">
                          <a:solidFill>
                            <a:schemeClr val="bg1"/>
                          </a:solidFill>
                        </a:rPr>
                        <a:t>Cheviot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590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Sig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726" y="2348880"/>
            <a:ext cx="1659033" cy="6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3015867"/>
              </p:ext>
            </p:extLst>
          </p:nvPr>
        </p:nvGraphicFramePr>
        <p:xfrm>
          <a:off x="683568" y="2780928"/>
          <a:ext cx="6408712" cy="23803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68352"/>
                <a:gridCol w="3240360"/>
              </a:tblGrid>
              <a:tr h="398830">
                <a:tc>
                  <a:txBody>
                    <a:bodyPr/>
                    <a:lstStyle/>
                    <a:p>
                      <a:endParaRPr lang="pt-BR" sz="1800" noProof="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noProof="0" dirty="0" smtClean="0"/>
                        <a:t>Inglaterra,</a:t>
                      </a:r>
                      <a:r>
                        <a:rPr lang="pt-BR" sz="1800" baseline="0" noProof="0" dirty="0" smtClean="0"/>
                        <a:t> Escócia, País de Gales </a:t>
                      </a:r>
                      <a:r>
                        <a:rPr lang="pt-BR" sz="1800" baseline="30000" noProof="0" dirty="0" smtClean="0"/>
                        <a:t>ǂ</a:t>
                      </a:r>
                    </a:p>
                    <a:p>
                      <a:pPr algn="ctr"/>
                      <a:r>
                        <a:rPr lang="pt-BR" sz="1800" noProof="0" dirty="0" smtClean="0"/>
                        <a:t>Libras</a:t>
                      </a:r>
                      <a:endParaRPr lang="pt-BR" sz="18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6632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Inscrição</a:t>
                      </a:r>
                      <a:r>
                        <a:rPr lang="pt-BR" sz="1800" baseline="0" noProof="0" dirty="0" smtClean="0">
                          <a:solidFill>
                            <a:schemeClr val="bg1"/>
                          </a:solidFill>
                        </a:rPr>
                        <a:t> Rebanho (anual)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120 (R$</a:t>
                      </a:r>
                      <a:r>
                        <a:rPr lang="pt-BR" sz="1800" baseline="0" noProof="0" dirty="0" smtClean="0">
                          <a:solidFill>
                            <a:schemeClr val="bg1"/>
                          </a:solidFill>
                        </a:rPr>
                        <a:t> 448)</a:t>
                      </a: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Taxa por ovelha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3 (R$ 11)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9647">
                <a:tc>
                  <a:txBody>
                    <a:bodyPr/>
                    <a:lstStyle/>
                    <a:p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Ultrassom </a:t>
                      </a:r>
                      <a:r>
                        <a:rPr lang="pt-BR" sz="1800" noProof="0" dirty="0" err="1" smtClean="0">
                          <a:solidFill>
                            <a:schemeClr val="bg1"/>
                          </a:solidFill>
                        </a:rPr>
                        <a:t>scan</a:t>
                      </a: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 (por animal)</a:t>
                      </a:r>
                      <a:endParaRPr lang="pt-BR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800" noProof="0" dirty="0" smtClean="0">
                          <a:solidFill>
                            <a:schemeClr val="bg1"/>
                          </a:solidFill>
                        </a:rPr>
                        <a:t>1,75* (R$ 6,50)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5305321"/>
            <a:ext cx="6768752" cy="295232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pt-BR" sz="1800" dirty="0" smtClean="0"/>
              <a:t>* Mínimo de £175 (R$ 653) por visita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baseline="30000" dirty="0" smtClean="0"/>
              <a:t>ǂ</a:t>
            </a:r>
            <a:r>
              <a:rPr lang="pt-BR" sz="1800" dirty="0" smtClean="0"/>
              <a:t> Fora desses países taxa adicional de £85 (R$ 371) de avaliação genética por rebanho 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xmlns="" val="97545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140968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1900" dirty="0" smtClean="0"/>
              <a:t>90’s – muitas raças – Centrais de Provas de Progênie (CPP) – Avaliações Genéticas Populacionais (EGP)</a:t>
            </a:r>
          </a:p>
          <a:p>
            <a:pPr>
              <a:spcBef>
                <a:spcPts val="1800"/>
              </a:spcBef>
            </a:pPr>
            <a:r>
              <a:rPr lang="pt-BR" sz="1900" dirty="0" smtClean="0"/>
              <a:t>2005 - Convenio "Sistema Nacional de </a:t>
            </a:r>
            <a:r>
              <a:rPr lang="pt-BR" sz="1900" dirty="0" err="1" smtClean="0"/>
              <a:t>Mejoramiento</a:t>
            </a:r>
            <a:r>
              <a:rPr lang="pt-BR" sz="1900" dirty="0" smtClean="0"/>
              <a:t> Genético Ovino" - </a:t>
            </a:r>
            <a:r>
              <a:rPr lang="pt-BR" sz="1900" dirty="0" err="1" smtClean="0"/>
              <a:t>Asociación</a:t>
            </a:r>
            <a:r>
              <a:rPr lang="pt-BR" sz="1900" dirty="0" smtClean="0"/>
              <a:t> Rural </a:t>
            </a:r>
            <a:r>
              <a:rPr lang="pt-BR" sz="1900" dirty="0" err="1" smtClean="0"/>
              <a:t>del</a:t>
            </a:r>
            <a:r>
              <a:rPr lang="pt-BR" sz="1900" dirty="0" smtClean="0"/>
              <a:t> </a:t>
            </a:r>
            <a:r>
              <a:rPr lang="pt-BR" sz="1900" dirty="0" err="1" smtClean="0"/>
              <a:t>Uruguay</a:t>
            </a:r>
            <a:r>
              <a:rPr lang="pt-BR" sz="1900" dirty="0" smtClean="0"/>
              <a:t> (ARU), </a:t>
            </a:r>
            <a:r>
              <a:rPr lang="pt-BR" sz="1900" dirty="0" err="1" smtClean="0"/>
              <a:t>Facultad</a:t>
            </a:r>
            <a:r>
              <a:rPr lang="pt-BR" sz="1900" dirty="0" smtClean="0"/>
              <a:t> de </a:t>
            </a:r>
            <a:r>
              <a:rPr lang="pt-BR" sz="1900" dirty="0" err="1" smtClean="0"/>
              <a:t>Agronomía</a:t>
            </a:r>
            <a:r>
              <a:rPr lang="pt-BR" sz="1900" dirty="0" smtClean="0"/>
              <a:t> de </a:t>
            </a:r>
            <a:r>
              <a:rPr lang="pt-BR" sz="1900" dirty="0" err="1" smtClean="0"/>
              <a:t>la</a:t>
            </a:r>
            <a:r>
              <a:rPr lang="pt-BR" sz="1900" dirty="0" smtClean="0"/>
              <a:t> </a:t>
            </a:r>
            <a:r>
              <a:rPr lang="pt-BR" sz="1900" dirty="0" err="1" smtClean="0"/>
              <a:t>Universidad</a:t>
            </a:r>
            <a:r>
              <a:rPr lang="pt-BR" sz="1900" dirty="0" smtClean="0"/>
              <a:t> de </a:t>
            </a:r>
            <a:r>
              <a:rPr lang="pt-BR" sz="1900" dirty="0" err="1" smtClean="0"/>
              <a:t>la</a:t>
            </a:r>
            <a:r>
              <a:rPr lang="pt-BR" sz="1900" dirty="0" smtClean="0"/>
              <a:t> República, Secretariado </a:t>
            </a:r>
            <a:r>
              <a:rPr lang="pt-BR" sz="1900" dirty="0" err="1" smtClean="0"/>
              <a:t>Uruguayo</a:t>
            </a:r>
            <a:r>
              <a:rPr lang="pt-BR" sz="1900" dirty="0" smtClean="0"/>
              <a:t> de </a:t>
            </a:r>
            <a:r>
              <a:rPr lang="pt-BR" sz="1900" dirty="0" err="1" smtClean="0"/>
              <a:t>la</a:t>
            </a:r>
            <a:r>
              <a:rPr lang="pt-BR" sz="1900" dirty="0" smtClean="0"/>
              <a:t> Lana (SUL) e Instituto Nacional de </a:t>
            </a:r>
            <a:r>
              <a:rPr lang="pt-BR" sz="1900" dirty="0" err="1" smtClean="0"/>
              <a:t>Investigación</a:t>
            </a:r>
            <a:r>
              <a:rPr lang="pt-BR" sz="1900" dirty="0" smtClean="0"/>
              <a:t> </a:t>
            </a:r>
            <a:r>
              <a:rPr lang="pt-BR" sz="1900" dirty="0" err="1" smtClean="0"/>
              <a:t>Agropecuaria</a:t>
            </a:r>
            <a:r>
              <a:rPr lang="pt-BR" sz="1900" dirty="0" smtClean="0"/>
              <a:t> (INIA)</a:t>
            </a:r>
          </a:p>
          <a:p>
            <a:pPr>
              <a:spcBef>
                <a:spcPts val="1800"/>
              </a:spcBef>
            </a:pPr>
            <a:r>
              <a:rPr lang="pt-BR" sz="1900" dirty="0" smtClean="0"/>
              <a:t>Raças - </a:t>
            </a:r>
            <a:r>
              <a:rPr lang="pt-BR" sz="1900" dirty="0" err="1" smtClean="0"/>
              <a:t>Corriedale</a:t>
            </a:r>
            <a:r>
              <a:rPr lang="pt-BR" sz="1900" dirty="0" smtClean="0"/>
              <a:t>, Ideal, </a:t>
            </a:r>
            <a:r>
              <a:rPr lang="pt-BR" sz="1900" dirty="0" err="1" smtClean="0"/>
              <a:t>Merilin</a:t>
            </a:r>
            <a:r>
              <a:rPr lang="pt-BR" sz="1900" dirty="0" smtClean="0"/>
              <a:t>, Merino Australiano, </a:t>
            </a:r>
            <a:r>
              <a:rPr lang="pt-BR" sz="1900" dirty="0" err="1" smtClean="0"/>
              <a:t>Romney</a:t>
            </a:r>
            <a:r>
              <a:rPr lang="pt-BR" sz="1900" dirty="0" smtClean="0"/>
              <a:t> </a:t>
            </a:r>
            <a:r>
              <a:rPr lang="pt-BR" sz="1900" dirty="0" err="1" smtClean="0"/>
              <a:t>Marsh</a:t>
            </a:r>
            <a:r>
              <a:rPr lang="pt-BR" sz="1900" dirty="0" smtClean="0"/>
              <a:t> e </a:t>
            </a:r>
            <a:r>
              <a:rPr lang="pt-BR" sz="1900" dirty="0" err="1" smtClean="0"/>
              <a:t>Texel</a:t>
            </a:r>
            <a:endParaRPr lang="pt-BR" sz="19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060848"/>
            <a:ext cx="3882136" cy="9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41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899592" y="3212977"/>
            <a:ext cx="6768752" cy="29523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pt-BR" sz="2400" dirty="0" smtClean="0"/>
              <a:t>SUL – desenvolveu Sistema Uniforme de Levantamento de Registros (S.U.L.A.R) – entrada de dados das </a:t>
            </a:r>
            <a:r>
              <a:rPr lang="pt-BR" sz="2400" dirty="0" err="1" smtClean="0"/>
              <a:t>cabanhas</a:t>
            </a:r>
            <a:r>
              <a:rPr lang="pt-BR" sz="2400" dirty="0" smtClean="0"/>
              <a:t>, planilhas de campo dos diferentes eventos, envio da informação por </a:t>
            </a:r>
            <a:r>
              <a:rPr lang="pt-BR" sz="2400" dirty="0" err="1" smtClean="0"/>
              <a:t>email</a:t>
            </a:r>
            <a:r>
              <a:rPr lang="pt-BR" sz="2400" dirty="0" smtClean="0"/>
              <a:t> para SUL para incorporar na base de dados central</a:t>
            </a:r>
            <a:endParaRPr lang="pt-BR" sz="24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060848"/>
            <a:ext cx="3882136" cy="903601"/>
          </a:xfrm>
          <a:prstGeom prst="rect">
            <a:avLst/>
          </a:prstGeom>
        </p:spPr>
      </p:pic>
      <p:pic>
        <p:nvPicPr>
          <p:cNvPr id="1026" name="Picture 2" descr="Sul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52" y="3432608"/>
            <a:ext cx="644462" cy="64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73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3140968"/>
            <a:ext cx="6768752" cy="2952327"/>
          </a:xfrm>
        </p:spPr>
        <p:txBody>
          <a:bodyPr/>
          <a:lstStyle/>
          <a:p>
            <a:r>
              <a:rPr lang="pt-BR" sz="2200" dirty="0" err="1" smtClean="0"/>
              <a:t>DEP’s</a:t>
            </a:r>
            <a:r>
              <a:rPr lang="pt-BR" sz="2200" dirty="0" smtClean="0"/>
              <a:t> - pesos ao nascimento, desmame, recria, tosquia e ao ultrassom para AOL; AOL; espessura de gordura; OPG; avaliação visual; lã na cara; escore de pigmentação; qualidade do velo; peso de velo sujo; rendimento do lavado; diâmetro da fibra; coeficiente de variação do diâmetro da fibra; fator de conforto ou prurido; comprimento da mecha; cor: luminosidade; grau de amarelamento da lã.</a:t>
            </a:r>
            <a:endParaRPr lang="pt-BR" sz="22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060848"/>
            <a:ext cx="3882136" cy="9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312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956376" y="5229200"/>
            <a:ext cx="1105315" cy="1390085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988840"/>
            <a:ext cx="3882136" cy="903601"/>
          </a:xfrm>
          <a:prstGeom prst="rect">
            <a:avLst/>
          </a:prstGeom>
        </p:spPr>
      </p:pic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2998520"/>
              </p:ext>
            </p:extLst>
          </p:nvPr>
        </p:nvGraphicFramePr>
        <p:xfrm>
          <a:off x="683568" y="3039770"/>
          <a:ext cx="6768752" cy="34214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2248"/>
                <a:gridCol w="1080120"/>
                <a:gridCol w="1080120"/>
                <a:gridCol w="1080120"/>
                <a:gridCol w="1296144"/>
              </a:tblGrid>
              <a:tr h="334571">
                <a:tc>
                  <a:txBody>
                    <a:bodyPr/>
                    <a:lstStyle/>
                    <a:p>
                      <a:endParaRPr lang="pt-BR" sz="1600" noProof="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noProof="0" dirty="0" err="1" smtClean="0"/>
                        <a:t>Corriedale</a:t>
                      </a:r>
                      <a:endParaRPr lang="pt-BR" sz="16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noProof="0" dirty="0" smtClean="0"/>
                        <a:t>Ideal</a:t>
                      </a:r>
                      <a:endParaRPr lang="pt-BR" sz="16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noProof="0" dirty="0" smtClean="0"/>
                        <a:t>Merino</a:t>
                      </a:r>
                      <a:endParaRPr lang="pt-BR" sz="16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noProof="0" dirty="0" err="1" smtClean="0"/>
                        <a:t>Romney</a:t>
                      </a:r>
                      <a:endParaRPr lang="pt-BR" sz="16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571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Peso desmama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+0,83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+0,34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+0,99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Peso a recria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-0,80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Peso a tosquia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+0,59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+0,60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+0,51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+1,19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AOL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+0,24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+0,43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Espessura</a:t>
                      </a:r>
                      <a:r>
                        <a:rPr lang="pt-BR" sz="1600" baseline="0" noProof="0" dirty="0" smtClean="0">
                          <a:solidFill>
                            <a:schemeClr val="bg1"/>
                          </a:solidFill>
                        </a:rPr>
                        <a:t> de</a:t>
                      </a: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 gordura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+0,19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-0,06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Peso velo sujo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+0,36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+0,95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+0,37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+1,94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Peso velo limpo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+0,55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+1,05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+0,72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Diâmetro da fibra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-0,43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-0,10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-0,67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Comprimento da mecha</a:t>
                      </a:r>
                      <a:endParaRPr lang="pt-BR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-0,04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+0,08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+0,49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6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6055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251520" y="1124744"/>
            <a:ext cx="8424936" cy="648072"/>
          </a:xfrm>
        </p:spPr>
        <p:txBody>
          <a:bodyPr/>
          <a:lstStyle/>
          <a:p>
            <a:r>
              <a:rPr lang="pt-BR" sz="4800" dirty="0" smtClean="0"/>
              <a:t>Exemplos</a:t>
            </a:r>
            <a:endParaRPr lang="pt-BR" sz="4800" dirty="0"/>
          </a:p>
        </p:txBody>
      </p:sp>
      <p:grpSp>
        <p:nvGrpSpPr>
          <p:cNvPr id="10" name="Grupo 9"/>
          <p:cNvGrpSpPr/>
          <p:nvPr/>
        </p:nvGrpSpPr>
        <p:grpSpPr>
          <a:xfrm>
            <a:off x="7668344" y="5013176"/>
            <a:ext cx="1393347" cy="1606109"/>
            <a:chOff x="185299" y="3162901"/>
            <a:chExt cx="1914153" cy="2160240"/>
          </a:xfrm>
        </p:grpSpPr>
        <p:grpSp>
          <p:nvGrpSpPr>
            <p:cNvPr id="11" name="Grupo 10"/>
            <p:cNvGrpSpPr/>
            <p:nvPr/>
          </p:nvGrpSpPr>
          <p:grpSpPr>
            <a:xfrm>
              <a:off x="467544" y="3573016"/>
              <a:ext cx="1316770" cy="1484080"/>
              <a:chOff x="-198048" y="3290188"/>
              <a:chExt cx="2333915" cy="2270964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13835">
                <a:off x="1461243" y="3290188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526502">
                <a:off x="887721" y="3325416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5" name="Imagem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449193">
                <a:off x="-198048" y="3353715"/>
                <a:ext cx="674624" cy="2199098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89817">
                <a:off x="367634" y="3362054"/>
                <a:ext cx="674624" cy="2199098"/>
              </a:xfrm>
              <a:prstGeom prst="rect">
                <a:avLst/>
              </a:prstGeom>
            </p:spPr>
          </p:pic>
        </p:grpSp>
        <p:sp>
          <p:nvSpPr>
            <p:cNvPr id="12" name="Elipse 11"/>
            <p:cNvSpPr/>
            <p:nvPr/>
          </p:nvSpPr>
          <p:spPr>
            <a:xfrm>
              <a:off x="185299" y="3162901"/>
              <a:ext cx="1914153" cy="2160240"/>
            </a:xfrm>
            <a:prstGeom prst="ellipse">
              <a:avLst/>
            </a:prstGeom>
            <a:noFill/>
            <a:ln w="793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988840"/>
            <a:ext cx="3882136" cy="903601"/>
          </a:xfrm>
          <a:prstGeom prst="rect">
            <a:avLst/>
          </a:prstGeom>
        </p:spPr>
      </p:pic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2932351"/>
              </p:ext>
            </p:extLst>
          </p:nvPr>
        </p:nvGraphicFramePr>
        <p:xfrm>
          <a:off x="899592" y="3140968"/>
          <a:ext cx="6408712" cy="236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0200"/>
                <a:gridCol w="2304256"/>
                <a:gridCol w="2304256"/>
              </a:tblGrid>
              <a:tr h="334571">
                <a:tc>
                  <a:txBody>
                    <a:bodyPr/>
                    <a:lstStyle/>
                    <a:p>
                      <a:endParaRPr lang="pt-BR" sz="1700" noProof="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noProof="0" dirty="0" smtClean="0"/>
                        <a:t>SUL</a:t>
                      </a:r>
                      <a:endParaRPr lang="pt-BR" sz="17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noProof="0" dirty="0" smtClean="0"/>
                        <a:t>INIA</a:t>
                      </a:r>
                      <a:endParaRPr lang="pt-BR" sz="1700" noProof="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571">
                <a:tc>
                  <a:txBody>
                    <a:bodyPr/>
                    <a:lstStyle/>
                    <a:p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Taxa</a:t>
                      </a:r>
                      <a:r>
                        <a:rPr lang="pt-BR" sz="1700" baseline="0" noProof="0" dirty="0" smtClean="0">
                          <a:solidFill>
                            <a:schemeClr val="bg1"/>
                          </a:solidFill>
                        </a:rPr>
                        <a:t> anual*</a:t>
                      </a:r>
                      <a:endParaRPr lang="pt-BR" sz="17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140 dólares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BR" sz="170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Por</a:t>
                      </a:r>
                      <a:r>
                        <a:rPr lang="pt-BR" sz="1700" baseline="0" noProof="0" dirty="0" smtClean="0">
                          <a:solidFill>
                            <a:schemeClr val="bg1"/>
                          </a:solidFill>
                        </a:rPr>
                        <a:t> ovelha incluída</a:t>
                      </a:r>
                      <a:endParaRPr lang="pt-BR" sz="17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0,80 a 1,3 dólares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BR" sz="170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Ultrassom</a:t>
                      </a:r>
                      <a:endParaRPr lang="pt-BR" sz="17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0,85 dólares</a:t>
                      </a:r>
                      <a:r>
                        <a:rPr lang="pt-BR" sz="1700" baseline="0" noProof="0" dirty="0" smtClean="0">
                          <a:solidFill>
                            <a:schemeClr val="bg1"/>
                          </a:solidFill>
                        </a:rPr>
                        <a:t> / animal</a:t>
                      </a:r>
                      <a:endParaRPr lang="pt-BR" sz="170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OPG</a:t>
                      </a:r>
                      <a:endParaRPr lang="pt-BR" sz="17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0,75 dólares </a:t>
                      </a:r>
                      <a:r>
                        <a:rPr lang="pt-BR" sz="1700" baseline="30000" noProof="0" dirty="0" smtClean="0">
                          <a:solidFill>
                            <a:schemeClr val="bg1"/>
                          </a:solidFill>
                        </a:rPr>
                        <a:t>ǂ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857">
                <a:tc>
                  <a:txBody>
                    <a:bodyPr/>
                    <a:lstStyle/>
                    <a:p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Amostras de lã</a:t>
                      </a:r>
                      <a:endParaRPr lang="pt-BR" sz="17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1700" noProof="0" dirty="0" smtClean="0">
                          <a:solidFill>
                            <a:schemeClr val="bg1"/>
                          </a:solidFill>
                        </a:rPr>
                        <a:t>1,4 a 2,8 dólares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BR" sz="170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Espaço Reservado para Texto 3"/>
          <p:cNvSpPr>
            <a:spLocks noGrp="1"/>
          </p:cNvSpPr>
          <p:nvPr>
            <p:ph type="body" sz="quarter" idx="15"/>
          </p:nvPr>
        </p:nvSpPr>
        <p:spPr>
          <a:xfrm>
            <a:off x="683568" y="5589240"/>
            <a:ext cx="6768752" cy="103004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pt-BR" sz="1800" dirty="0" smtClean="0"/>
              <a:t>* Inclui uma visita anual de um técnico do SUL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baseline="30000" dirty="0" smtClean="0"/>
              <a:t>ǂ</a:t>
            </a:r>
            <a:r>
              <a:rPr lang="pt-BR" sz="1800" dirty="0" smtClean="0"/>
              <a:t> Laboratórios privados - 1,3 dólares</a:t>
            </a:r>
          </a:p>
        </p:txBody>
      </p:sp>
    </p:spTree>
    <p:extLst>
      <p:ext uri="{BB962C8B-B14F-4D97-AF65-F5344CB8AC3E}">
        <p14:creationId xmlns:p14="http://schemas.microsoft.com/office/powerpoint/2010/main" xmlns="" val="2277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BR" sz="2600" dirty="0" smtClean="0"/>
              <a:t>Toda ignorância é perdoada quando não há oportunidade para adquirir o conhecimento. Obtido esse, todos os objetivos são alcançados quando se tem coragem de começar.</a:t>
            </a:r>
            <a:endParaRPr lang="pt-BR" sz="2600" dirty="0"/>
          </a:p>
        </p:txBody>
      </p:sp>
      <p:grpSp>
        <p:nvGrpSpPr>
          <p:cNvPr id="6" name="Grupo 5"/>
          <p:cNvGrpSpPr/>
          <p:nvPr/>
        </p:nvGrpSpPr>
        <p:grpSpPr>
          <a:xfrm>
            <a:off x="7884368" y="5445224"/>
            <a:ext cx="1152128" cy="1288684"/>
            <a:chOff x="1043608" y="3573016"/>
            <a:chExt cx="1656184" cy="1728192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0988" y="3573016"/>
              <a:ext cx="1279661" cy="1649059"/>
            </a:xfrm>
            <a:prstGeom prst="rect">
              <a:avLst/>
            </a:prstGeom>
          </p:spPr>
        </p:pic>
        <p:sp>
          <p:nvSpPr>
            <p:cNvPr id="10" name="Elipse 9"/>
            <p:cNvSpPr/>
            <p:nvPr/>
          </p:nvSpPr>
          <p:spPr>
            <a:xfrm>
              <a:off x="1043608" y="3573016"/>
              <a:ext cx="1656184" cy="1728192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4" name="Espaço Reservado para Imagem 3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40" r="256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5992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631237"/>
            <a:ext cx="9649072" cy="448174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smtClean="0"/>
              <a:t>raimundo.lobo@embrapa.br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5"/>
          </p:nvPr>
        </p:nvSpPr>
        <p:spPr>
          <a:xfrm>
            <a:off x="1187624" y="1988840"/>
            <a:ext cx="6552728" cy="1279965"/>
          </a:xfrm>
        </p:spPr>
        <p:txBody>
          <a:bodyPr/>
          <a:lstStyle/>
          <a:p>
            <a:r>
              <a:rPr lang="en-US" dirty="0" smtClean="0"/>
              <a:t>Obrigado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135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algn="l">
          <a:defRPr sz="2400" dirty="0" smtClean="0">
            <a:solidFill>
              <a:srgbClr val="004994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5113</TotalTime>
  <Words>1596</Words>
  <Application>Microsoft Office PowerPoint</Application>
  <PresentationFormat>Apresentação na tela (4:3)</PresentationFormat>
  <Paragraphs>261</Paragraphs>
  <Slides>34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 LEMOS NOGUEIRA</dc:creator>
  <cp:lastModifiedBy>Anderson</cp:lastModifiedBy>
  <cp:revision>210</cp:revision>
  <dcterms:created xsi:type="dcterms:W3CDTF">2013-08-05T11:53:24Z</dcterms:created>
  <dcterms:modified xsi:type="dcterms:W3CDTF">2014-05-29T13:16:38Z</dcterms:modified>
</cp:coreProperties>
</file>